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844069618201289E-2"/>
          <c:y val="0.13541729023208637"/>
          <c:w val="0.92110742502364873"/>
          <c:h val="0.7249461923183627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POSTOTAK UČINKOVITOSTI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fosmet                            (Imidan 50 WG) </c:v>
                </c:pt>
                <c:pt idx="1">
                  <c:v>parafinsko ulje                (Bijelo ulje) </c:v>
                </c:pt>
                <c:pt idx="2">
                  <c:v>deltametrin                      (Decis 100 EC) </c:v>
                </c:pt>
                <c:pt idx="3">
                  <c:v>spinetoram                 (Delegate 250 WG)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84.84</c:v>
                </c:pt>
                <c:pt idx="1">
                  <c:v>74.900000000000006</c:v>
                </c:pt>
                <c:pt idx="2">
                  <c:v>65.8</c:v>
                </c:pt>
                <c:pt idx="3">
                  <c:v>64.37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9F-4A0B-821F-480DE76059B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90479696"/>
        <c:axId val="1191392080"/>
        <c:axId val="0"/>
      </c:bar3DChart>
      <c:catAx>
        <c:axId val="109047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191392080"/>
        <c:crosses val="autoZero"/>
        <c:auto val="1"/>
        <c:lblAlgn val="ctr"/>
        <c:lblOffset val="100"/>
        <c:noMultiLvlLbl val="0"/>
      </c:catAx>
      <c:valAx>
        <c:axId val="119139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90479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20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sr-Latn-R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sr-Latn-R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2"/>
          <p:cNvSpPr/>
          <p:nvPr/>
        </p:nvSpPr>
        <p:spPr>
          <a:xfrm>
            <a:off x="1523880" y="3602160"/>
            <a:ext cx="9142920" cy="165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8" name="Slika 4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-45000"/>
            <a:ext cx="12191040" cy="6856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</p:txBody>
      </p:sp>
      <p:pic>
        <p:nvPicPr>
          <p:cNvPr id="119" name="Picture 1"/>
          <p:cNvPicPr/>
          <p:nvPr/>
        </p:nvPicPr>
        <p:blipFill>
          <a:blip r:embed="rId3"/>
          <a:stretch/>
        </p:blipFill>
        <p:spPr>
          <a:xfrm>
            <a:off x="851400" y="325800"/>
            <a:ext cx="3183480" cy="485748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0" name="Picture 4"/>
          <p:cNvPicPr/>
          <p:nvPr/>
        </p:nvPicPr>
        <p:blipFill>
          <a:blip r:embed="rId4"/>
          <a:stretch/>
        </p:blipFill>
        <p:spPr>
          <a:xfrm>
            <a:off x="4340880" y="325800"/>
            <a:ext cx="3120480" cy="485748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1" name="Picture 5"/>
          <p:cNvPicPr/>
          <p:nvPr/>
        </p:nvPicPr>
        <p:blipFill>
          <a:blip r:embed="rId5"/>
          <a:stretch/>
        </p:blipFill>
        <p:spPr>
          <a:xfrm>
            <a:off x="7725240" y="325800"/>
            <a:ext cx="3299040" cy="485748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22" name="CustomShape 2"/>
          <p:cNvSpPr/>
          <p:nvPr/>
        </p:nvSpPr>
        <p:spPr>
          <a:xfrm>
            <a:off x="792000" y="5459760"/>
            <a:ext cx="102322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Slike 9., 10. i 11. Plodovi maslina zaraženi  </a:t>
            </a:r>
            <a:r>
              <a:rPr lang="en-GB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L.rossi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Rezervirano mjesto sadržaja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24" name="Picture 3"/>
          <p:cNvPicPr/>
          <p:nvPr/>
        </p:nvPicPr>
        <p:blipFill>
          <a:blip r:embed="rId3"/>
          <a:stretch/>
        </p:blipFill>
        <p:spPr>
          <a:xfrm>
            <a:off x="1096920" y="821160"/>
            <a:ext cx="9513720" cy="481212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25" name="CustomShape 1"/>
          <p:cNvSpPr/>
          <p:nvPr/>
        </p:nvSpPr>
        <p:spPr>
          <a:xfrm>
            <a:off x="1008000" y="273240"/>
            <a:ext cx="94975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Karta 1.Lokacije vizualnih pregleda u općinama: Sutivan, Mirca i Supetar 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Rezervirano mjesto sadržaja 3"/>
          <p:cNvPicPr/>
          <p:nvPr/>
        </p:nvPicPr>
        <p:blipFill>
          <a:blip r:embed="rId2"/>
          <a:stretch/>
        </p:blipFill>
        <p:spPr>
          <a:xfrm>
            <a:off x="36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888120" y="330840"/>
            <a:ext cx="98391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Karta 2.Lokacije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uzetih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uzoraka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sumnjom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zarazu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L.rossi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općini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Milna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128" name="Picture 1"/>
          <p:cNvPicPr/>
          <p:nvPr/>
        </p:nvPicPr>
        <p:blipFill>
          <a:blip r:embed="rId3"/>
          <a:stretch/>
        </p:blipFill>
        <p:spPr>
          <a:xfrm>
            <a:off x="990600" y="936000"/>
            <a:ext cx="8464440" cy="467928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Rezervirano mjesto sadržaja 3"/>
          <p:cNvPicPr/>
          <p:nvPr/>
        </p:nvPicPr>
        <p:blipFill>
          <a:blip r:embed="rId2"/>
          <a:stretch/>
        </p:blipFill>
        <p:spPr>
          <a:xfrm>
            <a:off x="720" y="72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936000" y="273240"/>
            <a:ext cx="10295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Karta 3.Lokacije pozitivnih nalaza na </a:t>
            </a:r>
            <a:r>
              <a:rPr lang="en-GB" sz="24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L.rossi</a:t>
            </a: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 u Sutivanu, Mircima i Supetru</a:t>
            </a:r>
            <a:endParaRPr lang="en-GB" sz="2400" b="0" strike="noStrike" spc="-1">
              <a:latin typeface="Arial"/>
            </a:endParaRPr>
          </a:p>
        </p:txBody>
      </p:sp>
      <p:pic>
        <p:nvPicPr>
          <p:cNvPr id="131" name="Picture 3"/>
          <p:cNvPicPr/>
          <p:nvPr/>
        </p:nvPicPr>
        <p:blipFill>
          <a:blip r:embed="rId3"/>
          <a:stretch/>
        </p:blipFill>
        <p:spPr>
          <a:xfrm rot="10800000" flipH="1">
            <a:off x="1017360" y="862200"/>
            <a:ext cx="8188560" cy="4938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Slike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12.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13.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Listovi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masline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zarazeni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0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L.rossi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825623" y="390616"/>
            <a:ext cx="11125657" cy="7679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Analiza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prikupljenih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uzoraka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Laboratorij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za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zoologiju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Centru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za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zaštitu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bilja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Zagrebu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korištenjem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binokulara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Olympus SZX7 s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pripadajućom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kamerom</a:t>
            </a:r>
            <a:r>
              <a:rPr lang="en-GB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Olympus U TV1XC. 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36" name="Picture 8"/>
          <p:cNvPicPr/>
          <p:nvPr/>
        </p:nvPicPr>
        <p:blipFill>
          <a:blip r:embed="rId3"/>
          <a:stretch/>
        </p:blipFill>
        <p:spPr>
          <a:xfrm>
            <a:off x="7892668" y="1402672"/>
            <a:ext cx="3293196" cy="423232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61A55-78E9-4A0C-9357-32FA87770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168" y="1957725"/>
            <a:ext cx="6537366" cy="367726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Rezervirano mjesto sadržaja 3"/>
          <p:cNvPicPr/>
          <p:nvPr/>
        </p:nvPicPr>
        <p:blipFill>
          <a:blip r:embed="rId2"/>
          <a:stretch/>
        </p:blipFill>
        <p:spPr>
          <a:xfrm>
            <a:off x="0" y="-7200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1303200" y="1208520"/>
            <a:ext cx="8416080" cy="35071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lipanj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pokus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učinkovitosti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zaraženim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maslinama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sorte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oblica</a:t>
            </a:r>
            <a:endParaRPr lang="en-GB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tretiranjem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vidljivo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zaraženih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maslina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urbanoj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zoni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općine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Sutivan</a:t>
            </a:r>
            <a:endParaRPr lang="en-GB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utvrđena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učinkovitost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prema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Abbottu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 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četiri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insekticida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osnovi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različitih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aktivnih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tvari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hr-HR" sz="2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fosmet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Imidan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50 WG) - </a:t>
            </a:r>
            <a:r>
              <a:rPr lang="hr-HR" sz="2200" spc="-1" dirty="0">
                <a:solidFill>
                  <a:srgbClr val="000000"/>
                </a:solidFill>
                <a:latin typeface="Calibri"/>
                <a:ea typeface="DejaVu Sans"/>
              </a:rPr>
              <a:t>84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84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%, </a:t>
            </a:r>
            <a:endParaRPr lang="en-GB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spc="-1" dirty="0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arafinsko ulje (Bijelo ulje) - 74,9%</a:t>
            </a: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deltametrin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Decis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100 EC) - </a:t>
            </a:r>
            <a:r>
              <a:rPr lang="hr-HR" sz="2200" spc="-1" dirty="0">
                <a:solidFill>
                  <a:srgbClr val="000000"/>
                </a:solidFill>
                <a:latin typeface="Calibri"/>
                <a:ea typeface="DejaVu Sans"/>
              </a:rPr>
              <a:t>65,80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%, </a:t>
            </a:r>
            <a:endParaRPr lang="en-GB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spc="-1" dirty="0" err="1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pinetoram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(Delegate 250 WG) - </a:t>
            </a:r>
            <a:r>
              <a:rPr lang="hr-HR" sz="2200" spc="-1" dirty="0">
                <a:solidFill>
                  <a:srgbClr val="000000"/>
                </a:solidFill>
                <a:latin typeface="Calibri"/>
                <a:ea typeface="DejaVu Sans"/>
              </a:rPr>
              <a:t>64,37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% </a:t>
            </a:r>
            <a:endParaRPr lang="en-GB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spc="-1" dirty="0">
                <a:solidFill>
                  <a:srgbClr val="000000"/>
                </a:solidFill>
                <a:latin typeface="Calibri"/>
                <a:ea typeface="DejaVu Sans"/>
              </a:rPr>
              <a:t>p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riprav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ak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osnovi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r-HR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fosmeta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iskazao je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najv</a:t>
            </a:r>
            <a:r>
              <a:rPr lang="hr-HR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išu</a:t>
            </a:r>
            <a:r>
              <a:rPr lang="hr-HR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prosječnu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učinkovitost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suzbijanju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ličinki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L. </a:t>
            </a:r>
            <a:r>
              <a:rPr lang="en-GB" sz="22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rossi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1303200" y="283680"/>
            <a:ext cx="8416080" cy="516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Ispitivanje sredstava za zaštitu bilja</a:t>
            </a:r>
            <a:endParaRPr lang="en-GB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Rezervirano mjesto sadržaja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2207880" y="260640"/>
            <a:ext cx="7775280" cy="5046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2207880" y="5400000"/>
            <a:ext cx="777528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Slika 15. Tretiranje zaraženih maslina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Rezervirano mjesto sadržaja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49" name="CustomShape 1"/>
          <p:cNvSpPr/>
          <p:nvPr/>
        </p:nvSpPr>
        <p:spPr>
          <a:xfrm>
            <a:off x="1292760" y="420480"/>
            <a:ext cx="7875330" cy="7064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Postotak učinkovitosti (prema Abbottu) upotrijebljenih sredstava za zaštitu bilja</a:t>
            </a:r>
            <a:r>
              <a:rPr lang="en-GB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GB" sz="2000" b="0" strike="noStrike" spc="-1">
              <a:latin typeface="Arial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9623EB3-7215-49D7-9E09-19CA02F815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993140"/>
              </p:ext>
            </p:extLst>
          </p:nvPr>
        </p:nvGraphicFramePr>
        <p:xfrm>
          <a:off x="1292760" y="1337830"/>
          <a:ext cx="7875330" cy="4453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Rezervirano mjesto sadržaja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53" name="CustomShape 1"/>
          <p:cNvSpPr/>
          <p:nvPr/>
        </p:nvSpPr>
        <p:spPr>
          <a:xfrm>
            <a:off x="693720" y="199800"/>
            <a:ext cx="9479160" cy="425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Orijentacijski program zaštite masline od crne štitaste uši (</a:t>
            </a:r>
            <a:r>
              <a:rPr lang="en-GB" sz="22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Lindingaspis rossi</a:t>
            </a:r>
            <a:r>
              <a:rPr lang="en-GB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en-GB" sz="2200" b="0" strike="noStrike" spc="-1">
              <a:latin typeface="Arial"/>
            </a:endParaRPr>
          </a:p>
        </p:txBody>
      </p:sp>
      <p:graphicFrame>
        <p:nvGraphicFramePr>
          <p:cNvPr id="154" name="Table 2"/>
          <p:cNvGraphicFramePr/>
          <p:nvPr/>
        </p:nvGraphicFramePr>
        <p:xfrm>
          <a:off x="704160" y="719640"/>
          <a:ext cx="9455400" cy="5242320"/>
        </p:xfrm>
        <a:graphic>
          <a:graphicData uri="http://schemas.openxmlformats.org/drawingml/2006/table">
            <a:tbl>
              <a:tblPr/>
              <a:tblGrid>
                <a:gridCol w="342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6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0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Fenofaza</a:t>
                      </a:r>
                      <a:endParaRPr lang="en-GB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Sredstvo i aktivna tvar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Ciljani štetni organizam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MIROVANJE VEGETACIJE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BIJELO ULJE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MINERALNO SVIJETLO ULJE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PROMANAL NEU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OVIPRON TOP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(parafinsko ulje)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ŠTITASTE UŠI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(</a:t>
                      </a:r>
                      <a:r>
                        <a:rPr lang="en-GB" sz="1800" b="1" i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Lindingaspis rossi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, 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Saissetia oleae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, 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Pollinia pollini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7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RAZVITAK CVJETNIH VJENČIĆA</a:t>
                      </a:r>
                      <a:endParaRPr lang="en-GB" sz="1800" b="0" strike="noStrike" spc="-1" dirty="0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1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PYXAL 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(piriproksifen)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 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1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 MOLJAC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Prays oleae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MASLININA MUHA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Bactrocera oleae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MASLININA BUHA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(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Euphyllura olivina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ŠTITASTE UŠI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GB" sz="1800" b="1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Lindingaspis rossi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Saisetia oleae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Pollinia pollini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5" name="Picture 20"/>
          <p:cNvPicPr/>
          <p:nvPr/>
        </p:nvPicPr>
        <p:blipFill>
          <a:blip r:embed="rId3"/>
          <a:stretch/>
        </p:blipFill>
        <p:spPr>
          <a:xfrm>
            <a:off x="1702800" y="1512000"/>
            <a:ext cx="1392480" cy="171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6" name="Picture 26"/>
          <p:cNvPicPr/>
          <p:nvPr/>
        </p:nvPicPr>
        <p:blipFill>
          <a:blip r:embed="rId4"/>
          <a:stretch/>
        </p:blipFill>
        <p:spPr>
          <a:xfrm>
            <a:off x="1702800" y="3951514"/>
            <a:ext cx="1392480" cy="179660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Rezervirano mjesto sadržaja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solidFill>
              <a:srgbClr val="FFFF00"/>
            </a:solidFill>
          </a:ln>
        </p:spPr>
      </p:pic>
      <p:graphicFrame>
        <p:nvGraphicFramePr>
          <p:cNvPr id="158" name="Table 1"/>
          <p:cNvGraphicFramePr/>
          <p:nvPr/>
        </p:nvGraphicFramePr>
        <p:xfrm>
          <a:off x="683280" y="367920"/>
          <a:ext cx="9862920" cy="6145560"/>
        </p:xfrm>
        <a:graphic>
          <a:graphicData uri="http://schemas.openxmlformats.org/drawingml/2006/table">
            <a:tbl>
              <a:tblPr/>
              <a:tblGrid>
                <a:gridCol w="328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9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Fenofaza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Sredstvo i aktivna tvar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Ciljani štetni organizam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71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PLODIĆI   VELIČINE ZRNA PŠENICE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DECIS 2,5 EC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DECIS 100 EC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POLECI PLUS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SCATTO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ROTOR SUPER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RITMUS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DEMETRINA 25 EC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(deltametrin)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IMIDAN 50 WG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(fosmet)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2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7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MASLININA MUHA</a:t>
                      </a:r>
                      <a:endParaRPr lang="en-GB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7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en-GB" sz="17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Bactrocera oleae</a:t>
                      </a:r>
                      <a:r>
                        <a:rPr lang="en-GB" sz="17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7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 MOLJAC</a:t>
                      </a:r>
                      <a:r>
                        <a:rPr lang="en-GB" sz="17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GB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7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en-GB" sz="17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Prays oleae</a:t>
                      </a:r>
                      <a:r>
                        <a:rPr lang="en-GB" sz="17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7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 SVRDLAŠ</a:t>
                      </a:r>
                      <a:r>
                        <a:rPr lang="en-GB" sz="17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GB" sz="17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Rhynchites cibriprennis</a:t>
                      </a:r>
                      <a:r>
                        <a:rPr lang="en-GB" sz="17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7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ŠTITASTE UŠI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en-GB" sz="1800" b="1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Lindingaspis rossi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Saissetia olaea, Pollinia pollini)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3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RAST PLODOVA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1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DECIS 2,5 EC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DECIS 100 EC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POLECI PLUS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SCATTO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ROTOR SUPER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RITMUS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DEMETRINA 25 EC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(deltametrin)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IMIDAN 50 WG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1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MASLININA MUHA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Bactrocera oleae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 MOLJAC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Prays oleae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ŠTITASTE UŠI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GB" sz="1800" b="1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Lindingaspis rossi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Saissetia oleae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Pollinia pollini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MASLININA BUHA </a:t>
                      </a:r>
                      <a:endParaRPr lang="en-GB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</a:t>
                      </a:r>
                      <a:r>
                        <a:rPr lang="en-GB" sz="18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Euphyllura olivina</a:t>
                      </a:r>
                      <a:r>
                        <a:rPr lang="en-GB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GB" sz="1800" b="0" strike="noStrike" spc="-1">
                        <a:latin typeface="Arial"/>
                      </a:endParaRPr>
                    </a:p>
                  </a:txBody>
                  <a:tcPr marL="114120" marR="1141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B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9" name="Picture 6"/>
          <p:cNvPicPr/>
          <p:nvPr/>
        </p:nvPicPr>
        <p:blipFill>
          <a:blip r:embed="rId3"/>
          <a:stretch/>
        </p:blipFill>
        <p:spPr>
          <a:xfrm>
            <a:off x="1541520" y="1510200"/>
            <a:ext cx="1605240" cy="194688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0" name="Picture 7"/>
          <p:cNvPicPr/>
          <p:nvPr/>
        </p:nvPicPr>
        <p:blipFill>
          <a:blip r:embed="rId4"/>
          <a:stretch/>
        </p:blipFill>
        <p:spPr>
          <a:xfrm>
            <a:off x="1562040" y="4153320"/>
            <a:ext cx="1605240" cy="1965960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Rezervirano mjesto sadržaja 3"/>
          <p:cNvPicPr/>
          <p:nvPr/>
        </p:nvPicPr>
        <p:blipFill>
          <a:blip r:embed="rId2"/>
          <a:stretch/>
        </p:blipFill>
        <p:spPr>
          <a:xfrm>
            <a:off x="0" y="108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1669320" y="1297080"/>
            <a:ext cx="8047800" cy="421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3600" b="1" strike="noStrike" spc="-1" dirty="0" err="1">
                <a:latin typeface="Calibri"/>
                <a:ea typeface="DejaVu Sans"/>
              </a:rPr>
              <a:t>Praćenje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širenja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i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suzbijanja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Crne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štitaste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uši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araukarije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hr-HR" sz="3600" b="1" strike="noStrike" spc="-1" dirty="0">
                <a:latin typeface="Calibri"/>
                <a:ea typeface="DejaVu Sans"/>
              </a:rPr>
              <a:t>(</a:t>
            </a:r>
            <a:r>
              <a:rPr lang="hr-HR" sz="3600" b="1" i="1" strike="noStrike" spc="-1" dirty="0" err="1">
                <a:latin typeface="Calibri"/>
                <a:ea typeface="DejaVu Sans"/>
              </a:rPr>
              <a:t>Lindingaspis</a:t>
            </a:r>
            <a:r>
              <a:rPr lang="hr-HR" sz="3600" b="1" i="1" strike="noStrike" spc="-1" dirty="0">
                <a:latin typeface="Calibri"/>
                <a:ea typeface="DejaVu Sans"/>
              </a:rPr>
              <a:t> </a:t>
            </a:r>
            <a:r>
              <a:rPr lang="hr-HR" sz="3600" b="1" i="1" strike="noStrike" spc="-1" dirty="0" err="1">
                <a:latin typeface="Calibri"/>
                <a:ea typeface="DejaVu Sans"/>
              </a:rPr>
              <a:t>rossi</a:t>
            </a:r>
            <a:r>
              <a:rPr lang="hr-HR" sz="3600" b="1" strike="noStrike" spc="-1" dirty="0">
                <a:latin typeface="Calibri"/>
                <a:ea typeface="DejaVu Sans"/>
              </a:rPr>
              <a:t>) </a:t>
            </a:r>
            <a:r>
              <a:rPr lang="en-GB" sz="3600" b="1" strike="noStrike" spc="-1" dirty="0" err="1">
                <a:latin typeface="Calibri"/>
                <a:ea typeface="DejaVu Sans"/>
              </a:rPr>
              <a:t>na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otoku</a:t>
            </a:r>
            <a:r>
              <a:rPr lang="en-GB" sz="3600" b="1" strike="noStrike" spc="-1" dirty="0">
                <a:latin typeface="Calibri"/>
                <a:ea typeface="DejaVu Sans"/>
              </a:rPr>
              <a:t> </a:t>
            </a:r>
            <a:r>
              <a:rPr lang="en-GB" sz="3600" b="1" strike="noStrike" spc="-1" dirty="0" err="1">
                <a:latin typeface="Calibri"/>
                <a:ea typeface="DejaVu Sans"/>
              </a:rPr>
              <a:t>Braču</a:t>
            </a:r>
            <a:br>
              <a:rPr dirty="0"/>
            </a:br>
            <a:br>
              <a:rPr dirty="0"/>
            </a:br>
            <a:r>
              <a:rPr lang="en-GB" sz="2000" b="1" strike="noStrike" spc="-1" dirty="0">
                <a:latin typeface="Calibri"/>
                <a:ea typeface="DejaVu Sans"/>
              </a:rPr>
              <a:t>HAPIH - </a:t>
            </a:r>
            <a:r>
              <a:rPr lang="en-GB" sz="2000" b="0" strike="noStrike" spc="-1" dirty="0">
                <a:latin typeface="Calibri"/>
                <a:ea typeface="DejaVu Sans"/>
              </a:rPr>
              <a:t>CENTAR ZA ZAŠTITU BILJA</a:t>
            </a:r>
            <a:br>
              <a:rPr dirty="0"/>
            </a:br>
            <a:br>
              <a:rPr dirty="0"/>
            </a:br>
            <a:r>
              <a:rPr lang="en-GB" sz="2000" b="0" i="1" strike="noStrike" spc="-1" dirty="0">
                <a:latin typeface="Calibri"/>
                <a:ea typeface="DejaVu Sans"/>
              </a:rPr>
              <a:t>Jakovljević I.,</a:t>
            </a:r>
            <a:r>
              <a:rPr lang="hr-HR" sz="2000" b="0" i="1" strike="noStrike" spc="-1" dirty="0">
                <a:latin typeface="Calibri"/>
                <a:ea typeface="DejaVu Sans"/>
              </a:rPr>
              <a:t> </a:t>
            </a:r>
            <a:r>
              <a:rPr lang="en-GB" sz="2000" b="0" i="1" strike="noStrike" spc="-1" dirty="0">
                <a:latin typeface="Calibri"/>
                <a:ea typeface="DejaVu Sans"/>
              </a:rPr>
              <a:t>Bradarić L.</a:t>
            </a:r>
            <a:br>
              <a:rPr dirty="0"/>
            </a:br>
            <a:endParaRPr lang="en-GB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360" y="0"/>
            <a:ext cx="1219104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</p:txBody>
      </p:sp>
      <p:pic>
        <p:nvPicPr>
          <p:cNvPr id="162" name="Picture 3"/>
          <p:cNvPicPr/>
          <p:nvPr/>
        </p:nvPicPr>
        <p:blipFill>
          <a:blip r:embed="rId3"/>
          <a:stretch/>
        </p:blipFill>
        <p:spPr>
          <a:xfrm>
            <a:off x="1145160" y="830520"/>
            <a:ext cx="5739480" cy="430308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63" name="Picture 4"/>
          <p:cNvPicPr/>
          <p:nvPr/>
        </p:nvPicPr>
        <p:blipFill>
          <a:blip r:embed="rId4"/>
          <a:stretch/>
        </p:blipFill>
        <p:spPr>
          <a:xfrm>
            <a:off x="7197480" y="830520"/>
            <a:ext cx="3897000" cy="519624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64" name="CustomShape 2"/>
          <p:cNvSpPr/>
          <p:nvPr/>
        </p:nvSpPr>
        <p:spPr>
          <a:xfrm>
            <a:off x="1145160" y="5295600"/>
            <a:ext cx="5739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Slika 16. i 17. Zaraženi listovi bršljana i masline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Rezervirano mjesto sadržaja 3"/>
          <p:cNvPicPr/>
          <p:nvPr/>
        </p:nvPicPr>
        <p:blipFill>
          <a:blip r:embed="rId2"/>
          <a:stretch/>
        </p:blipFill>
        <p:spPr>
          <a:xfrm>
            <a:off x="0" y="-4500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771120" y="174600"/>
            <a:ext cx="10073880" cy="5230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ZAKLJUČCI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vizualnim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pregledom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laboratorijskom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analizom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identifikacijom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uzorkovanog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biljnog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materijala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masline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potvrđeno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je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širenje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ovog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štetnika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nekoliko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lokaliteta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izvan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općine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Sutivan</a:t>
            </a:r>
            <a:endParaRPr lang="en-GB" sz="22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izvan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samog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centra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došlo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je do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širenja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rubnim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naseljenim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dijelovima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Sutivana,te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prema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Mircima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Supetru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može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očekivati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daljnje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širenje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ovog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štetnika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ukoliko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se ne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budu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provodile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kontinuirane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mjere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vidu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spriječavanja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širenja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suzbijanja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ovog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štetnika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potrebno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je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redovno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informiranje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stanovnika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provođenje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fitosanitarnih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mjera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javnim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privatnim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površinama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hr-HR" sz="2200" spc="-1" dirty="0">
                <a:solidFill>
                  <a:srgbClr val="000000"/>
                </a:solidFill>
                <a:latin typeface="Calibri"/>
                <a:ea typeface="DejaVu Sans"/>
              </a:rPr>
              <a:t>d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aljnje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ispitivanje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učinkovitosti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sredstava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za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zaštitu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tretiranje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zaraženih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biljaka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insekticidima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nastavak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monitoringa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izvan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općine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Sutivan</a:t>
            </a:r>
            <a:endParaRPr lang="en-GB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Rezervirano mjesto sadržaja 3"/>
          <p:cNvPicPr/>
          <p:nvPr/>
        </p:nvPicPr>
        <p:blipFill>
          <a:blip r:embed="rId2"/>
          <a:stretch/>
        </p:blipFill>
        <p:spPr>
          <a:xfrm>
            <a:off x="0" y="-216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2855880" y="1484280"/>
            <a:ext cx="7353720" cy="151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Hvala na pažnji!</a:t>
            </a:r>
            <a:br/>
            <a:br/>
            <a:r>
              <a:rPr lang="en-GB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www.hapih.hr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Rezervirano mjesto sadržaja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552960" y="425160"/>
            <a:ext cx="5974560" cy="2814120"/>
          </a:xfrm>
          <a:prstGeom prst="rect">
            <a:avLst/>
          </a:prstGeom>
          <a:solidFill>
            <a:srgbClr val="A9D18E"/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1000"/>
          </a:bodyPr>
          <a:lstStyle/>
          <a:p>
            <a:pPr>
              <a:lnSpc>
                <a:spcPct val="90000"/>
              </a:lnSpc>
            </a:pPr>
            <a:r>
              <a:rPr lang="en-GB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       </a:t>
            </a:r>
            <a:br>
              <a:rPr dirty="0"/>
            </a:br>
            <a:r>
              <a:rPr lang="en-GB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        </a:t>
            </a:r>
            <a:r>
              <a:rPr lang="en-GB" sz="2400" b="0" strike="noStrike" spc="-1" dirty="0">
                <a:latin typeface="Calibri"/>
                <a:ea typeface="DejaVu Sans"/>
              </a:rPr>
              <a:t>Class: </a:t>
            </a:r>
            <a:r>
              <a:rPr lang="en-GB" sz="2400" b="0" strike="noStrike" spc="-1" dirty="0" err="1">
                <a:latin typeface="Calibri"/>
                <a:ea typeface="DejaVu Sans"/>
              </a:rPr>
              <a:t>Insecta</a:t>
            </a:r>
            <a:br>
              <a:rPr dirty="0"/>
            </a:br>
            <a:r>
              <a:rPr lang="en-GB" sz="2400" b="0" strike="noStrike" spc="-1" dirty="0">
                <a:latin typeface="Calibri"/>
                <a:ea typeface="DejaVu Sans"/>
              </a:rPr>
              <a:t>                    Red: Hemiptera</a:t>
            </a:r>
            <a:br>
              <a:rPr dirty="0"/>
            </a:br>
            <a:r>
              <a:rPr lang="en-GB" sz="2400" b="0" strike="noStrike" spc="-1" dirty="0">
                <a:latin typeface="Calibri"/>
                <a:ea typeface="DejaVu Sans"/>
              </a:rPr>
              <a:t>                        </a:t>
            </a:r>
            <a:r>
              <a:rPr lang="en-GB" sz="2400" b="0" strike="noStrike" spc="-1" dirty="0" err="1">
                <a:latin typeface="Calibri"/>
                <a:ea typeface="DejaVu Sans"/>
              </a:rPr>
              <a:t>Podred</a:t>
            </a:r>
            <a:r>
              <a:rPr lang="en-GB" sz="2400" b="0" strike="noStrike" spc="-1" dirty="0">
                <a:latin typeface="Calibri"/>
                <a:ea typeface="DejaVu Sans"/>
              </a:rPr>
              <a:t>: </a:t>
            </a:r>
            <a:r>
              <a:rPr lang="en-GB" sz="2400" b="0" strike="noStrike" spc="-1" dirty="0" err="1">
                <a:latin typeface="Calibri"/>
                <a:ea typeface="DejaVu Sans"/>
              </a:rPr>
              <a:t>Sternorrhyncha</a:t>
            </a:r>
            <a:br>
              <a:rPr dirty="0"/>
            </a:br>
            <a:r>
              <a:rPr lang="en-GB" sz="2400" b="0" strike="noStrike" spc="-1" dirty="0">
                <a:latin typeface="Calibri"/>
                <a:ea typeface="DejaVu Sans"/>
              </a:rPr>
              <a:t>                            </a:t>
            </a:r>
            <a:r>
              <a:rPr lang="en-GB" sz="2400" b="0" strike="noStrike" spc="-1" dirty="0" err="1">
                <a:latin typeface="Calibri"/>
                <a:ea typeface="DejaVu Sans"/>
              </a:rPr>
              <a:t>Nadporodica</a:t>
            </a:r>
            <a:r>
              <a:rPr lang="en-GB" sz="2400" b="0" strike="noStrike" spc="-1" dirty="0">
                <a:latin typeface="Calibri"/>
                <a:ea typeface="DejaVu Sans"/>
              </a:rPr>
              <a:t>: </a:t>
            </a:r>
            <a:r>
              <a:rPr lang="en-GB" sz="2400" b="0" strike="noStrike" spc="-1" dirty="0" err="1">
                <a:latin typeface="Calibri"/>
                <a:ea typeface="DejaVu Sans"/>
              </a:rPr>
              <a:t>Coccoidea</a:t>
            </a:r>
            <a:br>
              <a:rPr dirty="0"/>
            </a:br>
            <a:r>
              <a:rPr lang="en-GB" sz="2400" b="0" strike="noStrike" spc="-1" dirty="0">
                <a:latin typeface="Calibri"/>
                <a:ea typeface="DejaVu Sans"/>
              </a:rPr>
              <a:t>                                </a:t>
            </a:r>
            <a:r>
              <a:rPr lang="en-GB" sz="2400" b="0" strike="noStrike" spc="-1" dirty="0" err="1">
                <a:latin typeface="Calibri"/>
                <a:ea typeface="DejaVu Sans"/>
              </a:rPr>
              <a:t>Porodica</a:t>
            </a:r>
            <a:r>
              <a:rPr lang="en-GB" sz="2400" b="0" strike="noStrike" spc="-1" dirty="0">
                <a:latin typeface="Calibri"/>
                <a:ea typeface="DejaVu Sans"/>
              </a:rPr>
              <a:t>: </a:t>
            </a:r>
            <a:r>
              <a:rPr lang="en-GB" sz="2400" b="0" strike="noStrike" spc="-1" dirty="0" err="1">
                <a:latin typeface="Calibri"/>
                <a:ea typeface="DejaVu Sans"/>
              </a:rPr>
              <a:t>Coccidae</a:t>
            </a:r>
            <a:br>
              <a:rPr dirty="0"/>
            </a:br>
            <a:r>
              <a:rPr lang="en-GB" sz="2400" b="0" strike="noStrike" spc="-1" dirty="0">
                <a:latin typeface="Calibri"/>
                <a:ea typeface="DejaVu Sans"/>
              </a:rPr>
              <a:t>                                    Rod: </a:t>
            </a:r>
            <a:r>
              <a:rPr lang="en-GB" sz="2400" b="0" strike="noStrike" spc="-1" dirty="0" err="1">
                <a:latin typeface="Calibri"/>
                <a:ea typeface="DejaVu Sans"/>
              </a:rPr>
              <a:t>Lindingaspis</a:t>
            </a:r>
            <a:br>
              <a:rPr dirty="0"/>
            </a:br>
            <a:r>
              <a:rPr lang="en-GB" sz="2400" b="0" strike="noStrike" spc="-1" dirty="0">
                <a:latin typeface="Times New Roman"/>
                <a:ea typeface="DejaVu Sans"/>
              </a:rPr>
              <a:t>                                        </a:t>
            </a:r>
            <a:r>
              <a:rPr lang="en-GB" sz="2400" b="1" strike="noStrike" spc="-1" dirty="0" err="1">
                <a:latin typeface="Calibri"/>
                <a:ea typeface="DejaVu Sans"/>
              </a:rPr>
              <a:t>Vrsta</a:t>
            </a:r>
            <a:r>
              <a:rPr lang="en-GB" sz="2400" b="0" strike="noStrike" spc="-1" dirty="0">
                <a:latin typeface="Calibri"/>
                <a:ea typeface="DejaVu Sans"/>
              </a:rPr>
              <a:t>: </a:t>
            </a:r>
            <a:r>
              <a:rPr lang="en-GB" sz="2400" b="1" i="1" strike="noStrike" spc="-1" dirty="0" err="1">
                <a:latin typeface="Calibri"/>
                <a:ea typeface="DejaVu Sans"/>
              </a:rPr>
              <a:t>Lindingaspis</a:t>
            </a:r>
            <a:r>
              <a:rPr lang="en-GB" sz="2400" b="1" i="1" strike="noStrike" spc="-1" dirty="0">
                <a:latin typeface="Calibri"/>
                <a:ea typeface="DejaVu Sans"/>
              </a:rPr>
              <a:t> </a:t>
            </a:r>
            <a:r>
              <a:rPr lang="en-GB" sz="2400" b="1" i="1" strike="noStrike" spc="-1" dirty="0" err="1">
                <a:latin typeface="Calibri"/>
                <a:ea typeface="DejaVu Sans"/>
              </a:rPr>
              <a:t>rossi</a:t>
            </a:r>
            <a:br>
              <a:rPr dirty="0">
                <a:solidFill>
                  <a:schemeClr val="bg1"/>
                </a:solidFill>
              </a:rPr>
            </a:br>
            <a:endParaRPr lang="en-GB" sz="24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7189200" y="1545120"/>
            <a:ext cx="18360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3"/>
          <p:cNvSpPr/>
          <p:nvPr/>
        </p:nvSpPr>
        <p:spPr>
          <a:xfrm>
            <a:off x="-676800" y="6467760"/>
            <a:ext cx="103680" cy="15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Picture 4"/>
          <p:cNvPicPr/>
          <p:nvPr/>
        </p:nvPicPr>
        <p:blipFill>
          <a:blip r:embed="rId3"/>
          <a:stretch/>
        </p:blipFill>
        <p:spPr>
          <a:xfrm>
            <a:off x="6852600" y="425160"/>
            <a:ext cx="3948840" cy="316584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6" name="CustomShape 4"/>
          <p:cNvSpPr/>
          <p:nvPr/>
        </p:nvSpPr>
        <p:spPr>
          <a:xfrm>
            <a:off x="6852600" y="3845160"/>
            <a:ext cx="394884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Slika 1.Odrasla ženka </a:t>
            </a:r>
            <a:r>
              <a:rPr lang="en-GB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L.rossi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, okrenuti štitić s vidljivim ličinkama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87" name="CustomShape 5"/>
          <p:cNvSpPr/>
          <p:nvPr/>
        </p:nvSpPr>
        <p:spPr>
          <a:xfrm>
            <a:off x="552960" y="3592440"/>
            <a:ext cx="5974560" cy="19184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Europa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 Portugal, Španjolska, Egipat,   Monako,Velika Britanija, Italija, Francuska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Novi Zeland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 štetnik agruma i jabuka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Kalifornija (SAD)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i </a:t>
            </a: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Južna Afrika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- štetnik      agruma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432000" y="126360"/>
            <a:ext cx="12191040" cy="6856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   </a:t>
            </a:r>
            <a:r>
              <a:rPr lang="hr-HR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Slika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2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GB" sz="20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L.rossi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palmi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315359" y="288000"/>
            <a:ext cx="6875553" cy="5399280"/>
          </a:xfrm>
          <a:prstGeom prst="rect">
            <a:avLst/>
          </a:prstGeom>
          <a:solidFill>
            <a:srgbClr val="A9D18E"/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5280">
              <a:lnSpc>
                <a:spcPct val="90000"/>
              </a:lnSpc>
              <a:buClr>
                <a:srgbClr val="000000"/>
              </a:buClr>
              <a:buFont typeface="Symbol"/>
              <a:buChar char=""/>
            </a:pP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Crna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štitasta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uš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araukarije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n-GB" sz="26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Lindingaspis</a:t>
            </a:r>
            <a:r>
              <a:rPr lang="en-GB" sz="26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600" b="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rossi</a:t>
            </a:r>
            <a:r>
              <a:rPr lang="en-GB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br>
              <a:rPr dirty="0"/>
            </a:br>
            <a:br>
              <a:rPr dirty="0"/>
            </a:br>
            <a:r>
              <a:rPr lang="en-GB" sz="2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invazivna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vrsta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prvi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put u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Hrvatskoj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lipanj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2014. 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Sutivan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otok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Brač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br>
              <a:rPr dirty="0"/>
            </a:b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u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blizini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prvog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nalaza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napadnute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palme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iz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Argentine</a:t>
            </a:r>
            <a:br>
              <a:rPr dirty="0"/>
            </a:b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polifag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biljke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domaćini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čak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62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porodice</a:t>
            </a:r>
            <a:br>
              <a:rPr dirty="0"/>
            </a:b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ukrasno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oleandar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bršljan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araukarija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palme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iz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porodice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Arecaceae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kurika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bagrem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lovor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fikus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kalistemon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eukaliptus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kalina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bor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sekvoja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kamelija</a:t>
            </a:r>
            <a:br>
              <a:rPr dirty="0"/>
            </a:b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voćke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maslina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agrumi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kaki,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šipak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kruška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jabuka</a:t>
            </a:r>
            <a:br>
              <a:rPr dirty="0"/>
            </a:b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uzrokuje</a:t>
            </a: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klorozu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slabljenje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biljaka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čak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propadanje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hr-HR" sz="24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280">
              <a:lnSpc>
                <a:spcPct val="90000"/>
              </a:lnSpc>
              <a:buClr>
                <a:srgbClr val="000000"/>
              </a:buClr>
              <a:buFont typeface="Symbol"/>
              <a:buChar char=""/>
            </a:pPr>
            <a:r>
              <a:rPr lang="hr-HR" sz="2400" spc="-1" dirty="0">
                <a:solidFill>
                  <a:srgbClr val="000000"/>
                </a:solidFill>
                <a:latin typeface="Calibri"/>
              </a:rPr>
              <a:t>PROBLEM ! zaraženi plodovi maslina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90" name="Picture 2"/>
          <p:cNvPicPr/>
          <p:nvPr/>
        </p:nvPicPr>
        <p:blipFill>
          <a:blip r:embed="rId3"/>
          <a:stretch/>
        </p:blipFill>
        <p:spPr>
          <a:xfrm>
            <a:off x="7368466" y="329040"/>
            <a:ext cx="3870664" cy="535824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Rezervirano mjesto sadržaja 3"/>
          <p:cNvPicPr/>
          <p:nvPr/>
        </p:nvPicPr>
        <p:blipFill>
          <a:blip r:embed="rId2"/>
          <a:stretch/>
        </p:blipFill>
        <p:spPr>
          <a:xfrm>
            <a:off x="-7200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115560" y="296280"/>
            <a:ext cx="4163760" cy="1796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odrasle ženke okruglog oblika, štit promjera 2,0 – 2,5 mm, spljoštenog tamno smeđeg do crnog štita, u početku  svjetlije, ružičaste boje, starenjem tamne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4394880" y="3983760"/>
            <a:ext cx="37404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Slika 3. Štit odrasle ženke </a:t>
            </a:r>
            <a:r>
              <a:rPr lang="en-GB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L. rossi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en-GB" sz="2000" b="0" strike="noStrike" spc="-1">
              <a:latin typeface="Arial"/>
            </a:endParaRPr>
          </a:p>
        </p:txBody>
      </p:sp>
      <p:pic>
        <p:nvPicPr>
          <p:cNvPr id="94" name="Picture 2"/>
          <p:cNvPicPr/>
          <p:nvPr/>
        </p:nvPicPr>
        <p:blipFill>
          <a:blip r:embed="rId3"/>
          <a:stretch/>
        </p:blipFill>
        <p:spPr>
          <a:xfrm>
            <a:off x="4380480" y="312120"/>
            <a:ext cx="3754800" cy="335916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5" name="Picture 2"/>
          <p:cNvPicPr/>
          <p:nvPr/>
        </p:nvPicPr>
        <p:blipFill>
          <a:blip r:embed="rId4"/>
          <a:stretch/>
        </p:blipFill>
        <p:spPr>
          <a:xfrm rot="4200">
            <a:off x="8205840" y="314280"/>
            <a:ext cx="3798360" cy="33732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6" name="CustomShape 3"/>
          <p:cNvSpPr/>
          <p:nvPr/>
        </p:nvSpPr>
        <p:spPr>
          <a:xfrm>
            <a:off x="8208000" y="3846960"/>
            <a:ext cx="392724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Slika 4.Ličinke </a:t>
            </a:r>
            <a:r>
              <a:rPr lang="en-GB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L.rossi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 ispod štita na plodu masline. 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144000" y="2304000"/>
            <a:ext cx="4143240" cy="27709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zahvaća</a:t>
            </a: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n-GB" sz="22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vegetativnu fazu, cvatnju i plodonošenje</a:t>
            </a:r>
            <a:endParaRPr lang="en-GB" sz="22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zaraženi biljni dijelovi</a:t>
            </a: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n-GB" sz="22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listovi</a:t>
            </a:r>
            <a:endParaRPr lang="en-GB" sz="22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grančice </a:t>
            </a:r>
            <a:endParaRPr lang="en-GB" sz="22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plodovi (kod maslina)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Rezervirano mjesto sadržaja 3"/>
          <p:cNvPicPr/>
          <p:nvPr/>
        </p:nvPicPr>
        <p:blipFill>
          <a:blip r:embed="rId2"/>
          <a:stretch/>
        </p:blipFill>
        <p:spPr>
          <a:xfrm>
            <a:off x="36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648000" y="296280"/>
            <a:ext cx="4050000" cy="41535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ličinke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imaju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funkcionalne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noge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 </a:t>
            </a:r>
            <a:endParaRPr lang="hr-HR" sz="24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400" spc="-1" dirty="0">
                <a:solidFill>
                  <a:srgbClr val="000000"/>
                </a:solidFill>
                <a:latin typeface="Calibri"/>
                <a:ea typeface="DejaVu Sans"/>
              </a:rPr>
              <a:t>prijenos: na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druge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dijelove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biljaka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-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pomoću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vjetra</a:t>
            </a:r>
            <a:r>
              <a:rPr lang="hr-HR" sz="2400" spc="-1" dirty="0">
                <a:solidFill>
                  <a:srgbClr val="000000"/>
                </a:solidFill>
                <a:latin typeface="Calibri"/>
                <a:ea typeface="DejaVu Sans"/>
              </a:rPr>
              <a:t> i/ili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životinjskog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kontakta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odrasli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štitići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nemaju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noge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jaja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hr-HR" sz="24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prijenos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zaraženi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sadni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materijal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hr-H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i/ili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ljudski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faktor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100" name="Picture 3"/>
          <p:cNvPicPr/>
          <p:nvPr/>
        </p:nvPicPr>
        <p:blipFill>
          <a:blip r:embed="rId3"/>
          <a:stretch/>
        </p:blipFill>
        <p:spPr>
          <a:xfrm>
            <a:off x="4896000" y="303120"/>
            <a:ext cx="3525840" cy="279216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01" name="CustomShape 2"/>
          <p:cNvSpPr/>
          <p:nvPr/>
        </p:nvSpPr>
        <p:spPr>
          <a:xfrm>
            <a:off x="4824000" y="3240000"/>
            <a:ext cx="3599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Slika 5. </a:t>
            </a:r>
            <a:r>
              <a:rPr lang="en-GB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Aphytis chrysomphali</a:t>
            </a:r>
            <a:endParaRPr lang="en-GB" sz="2000" b="0" strike="noStrike" spc="-1">
              <a:latin typeface="Arial"/>
            </a:endParaRPr>
          </a:p>
        </p:txBody>
      </p:sp>
      <p:pic>
        <p:nvPicPr>
          <p:cNvPr id="102" name="Picture 5"/>
          <p:cNvPicPr/>
          <p:nvPr/>
        </p:nvPicPr>
        <p:blipFill>
          <a:blip r:embed="rId4"/>
          <a:stretch/>
        </p:blipFill>
        <p:spPr>
          <a:xfrm>
            <a:off x="8568000" y="2717280"/>
            <a:ext cx="3525840" cy="28980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03" name="CustomShape 3"/>
          <p:cNvSpPr/>
          <p:nvPr/>
        </p:nvSpPr>
        <p:spPr>
          <a:xfrm>
            <a:off x="8496000" y="5760000"/>
            <a:ext cx="3239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Slika 6. </a:t>
            </a:r>
            <a:r>
              <a:rPr lang="en-GB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Encarsia citrina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>
            <a:off x="8784000" y="432000"/>
            <a:ext cx="3167280" cy="155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prirodni neprijatelji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: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parazitoidi 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lang="en-GB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Aphytis chrysomphali,  - Encarsia citrina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Rezervirano mjesto sadržaja 3"/>
          <p:cNvPicPr/>
          <p:nvPr/>
        </p:nvPicPr>
        <p:blipFill>
          <a:blip r:embed="rId2"/>
          <a:stretch/>
        </p:blipFill>
        <p:spPr>
          <a:xfrm>
            <a:off x="0" y="-4500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304920" y="515160"/>
            <a:ext cx="3404160" cy="4760280"/>
          </a:xfrm>
          <a:prstGeom prst="rect">
            <a:avLst/>
          </a:prstGeom>
          <a:solidFill>
            <a:srgbClr val="A9D18E"/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43080" indent="-342000">
              <a:lnSpc>
                <a:spcPct val="9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uslijed vidljivog širenja </a:t>
            </a:r>
            <a:r>
              <a:rPr lang="en-GB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crne štitaste uši araukarije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na području općine Sutivan započelo je intenzivno praćenje raširenosti ovog štetnika kao i mogućnosti suzbijanja korištenjem sredstava za zaštitu bilja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4015080" y="1662480"/>
            <a:ext cx="2742120" cy="24670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HAPIH</a:t>
            </a:r>
            <a:endParaRPr lang="en-GB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Centar za zaštitu bilja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7429680" y="304920"/>
            <a:ext cx="2711520" cy="135648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Preko 20 biljnih vrsta zaraženo</a:t>
            </a:r>
            <a:endParaRPr lang="en-GB" sz="2200" b="0" strike="noStrike" spc="-1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7272000" y="2127600"/>
            <a:ext cx="3167280" cy="139968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Zaražen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</a:t>
            </a:r>
            <a:r>
              <a:rPr lang="en-GB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ok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ućnice</a:t>
            </a:r>
            <a:r>
              <a:rPr lang="hr-HR" sz="2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Sutivana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6912000" y="4130640"/>
            <a:ext cx="3887280" cy="191664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U 2019.godini zaraza se </a:t>
            </a:r>
            <a:r>
              <a:rPr lang="en-GB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proširila </a:t>
            </a:r>
            <a:r>
              <a:rPr lang="en-GB" sz="2200" b="0" strike="noStrike" spc="-1">
                <a:solidFill>
                  <a:srgbClr val="000000"/>
                </a:solidFill>
                <a:latin typeface="Calibri"/>
                <a:ea typeface="DejaVu Sans"/>
              </a:rPr>
              <a:t>na područje općine Mirca i grada Supetra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Rezervirano mjesto sadržaja 3"/>
          <p:cNvPicPr/>
          <p:nvPr/>
        </p:nvPicPr>
        <p:blipFill>
          <a:blip r:embed="rId2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1040400" y="936000"/>
            <a:ext cx="8859240" cy="55077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od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ožujka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do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prosinca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praćenja</a:t>
            </a:r>
            <a:r>
              <a:rPr lang="en-GB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pojave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prisustva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širenja</a:t>
            </a:r>
            <a:r>
              <a:rPr lang="en-GB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štetnika</a:t>
            </a:r>
            <a:r>
              <a:rPr lang="en-GB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b="1" spc="-1" dirty="0">
                <a:solidFill>
                  <a:srgbClr val="000000"/>
                </a:solidFill>
                <a:latin typeface="Times New Roman"/>
                <a:ea typeface="DejaVu Sans"/>
              </a:rPr>
              <a:t>91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vizualnih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pregleda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/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analiziran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hr-HR" sz="2200" b="1" spc="-1" dirty="0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lang="en-GB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uzorak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15 </a:t>
            </a:r>
            <a:r>
              <a:rPr lang="hr-HR" sz="220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uzoraka</a:t>
            </a:r>
            <a:r>
              <a:rPr lang="en-GB" sz="22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utvrđena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prisutnost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crne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uš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araukarije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biljne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vrste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na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kojima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je </a:t>
            </a:r>
            <a:r>
              <a:rPr lang="en-GB" sz="2200" b="1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potvrđena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zaraza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maslina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šipak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bršljan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palma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jorgovan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rogač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limun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šimšir</a:t>
            </a:r>
            <a:r>
              <a:rPr lang="en-GB" sz="2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endParaRPr lang="en-GB" sz="2200" b="0" strike="noStrike" spc="-1" dirty="0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spc="-1" dirty="0">
                <a:solidFill>
                  <a:srgbClr val="000000"/>
                </a:solidFill>
                <a:latin typeface="Times New Roman"/>
                <a:ea typeface="DejaVu Sans"/>
              </a:rPr>
              <a:t>t</a:t>
            </a:r>
            <a:r>
              <a:rPr lang="en-GB" sz="22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ršlja</a:t>
            </a:r>
            <a:endParaRPr lang="hr-HR" sz="2200" b="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spc="-1" dirty="0" err="1">
                <a:solidFill>
                  <a:srgbClr val="000000"/>
                </a:solidFill>
                <a:latin typeface="Times New Roman"/>
              </a:rPr>
              <a:t>kurika</a:t>
            </a:r>
            <a:endParaRPr lang="hr-HR" sz="2200" spc="-1" dirty="0">
              <a:solidFill>
                <a:srgbClr val="000000"/>
              </a:solidFill>
              <a:latin typeface="Times New Roman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l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ozica</a:t>
            </a: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lovor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1040400" y="304920"/>
            <a:ext cx="8859240" cy="490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Aktivnosti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tijekom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20</a:t>
            </a:r>
            <a:r>
              <a:rPr lang="hr-HR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22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godine</a:t>
            </a:r>
            <a:r>
              <a:rPr lang="en-GB" sz="2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u </a:t>
            </a:r>
            <a:r>
              <a:rPr lang="en-GB" sz="26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brojkama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1BCE10D-031F-4C0F-981C-8461DE56D02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461162" y="2586180"/>
            <a:ext cx="3020083" cy="351691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Rezervirano mjesto sadržaja 3"/>
          <p:cNvPicPr/>
          <p:nvPr/>
        </p:nvPicPr>
        <p:blipFill>
          <a:blip r:embed="rId2"/>
          <a:stretch/>
        </p:blipFill>
        <p:spPr>
          <a:xfrm>
            <a:off x="360" y="-45000"/>
            <a:ext cx="12191040" cy="6856920"/>
          </a:xfrm>
          <a:prstGeom prst="rect">
            <a:avLst/>
          </a:prstGeom>
          <a:ln>
            <a:noFill/>
          </a:ln>
        </p:spPr>
      </p:pic>
      <p:pic>
        <p:nvPicPr>
          <p:cNvPr id="115" name="Picture 2"/>
          <p:cNvPicPr/>
          <p:nvPr/>
        </p:nvPicPr>
        <p:blipFill>
          <a:blip r:embed="rId3"/>
          <a:stretch/>
        </p:blipFill>
        <p:spPr>
          <a:xfrm>
            <a:off x="992880" y="854640"/>
            <a:ext cx="3258360" cy="445536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6" name="Picture 3"/>
          <p:cNvPicPr/>
          <p:nvPr/>
        </p:nvPicPr>
        <p:blipFill>
          <a:blip r:embed="rId4"/>
          <a:stretch/>
        </p:blipFill>
        <p:spPr>
          <a:xfrm>
            <a:off x="4373280" y="854640"/>
            <a:ext cx="7343280" cy="399204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17" name="CustomShape 1"/>
          <p:cNvSpPr/>
          <p:nvPr/>
        </p:nvSpPr>
        <p:spPr>
          <a:xfrm>
            <a:off x="4373280" y="4915440"/>
            <a:ext cx="71481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Slike 7. i 8.Plodovi maslina zaraženi crnom štitastom uši araukarije</a:t>
            </a:r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3088</TotalTime>
  <Words>1212</Words>
  <Application>Microsoft Office PowerPoint</Application>
  <PresentationFormat>Widescreen</PresentationFormat>
  <Paragraphs>243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HCPHS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Darka Hamel</dc:creator>
  <dc:description/>
  <cp:lastModifiedBy>Ivana Jakovljević</cp:lastModifiedBy>
  <cp:revision>183</cp:revision>
  <dcterms:created xsi:type="dcterms:W3CDTF">2019-01-30T07:34:25Z</dcterms:created>
  <dcterms:modified xsi:type="dcterms:W3CDTF">2023-03-30T09:47:03Z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HCPHS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23</vt:i4>
  </property>
</Properties>
</file>