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SURPRC+Arial-BoldMT"/>
      <p:regular r:id="rId27"/>
    </p:embeddedFont>
    <p:embeddedFont>
      <p:font typeface="RBDVRN+Arial-BoldItalicMT"/>
      <p:regular r:id="rId28"/>
    </p:embeddedFont>
    <p:embeddedFont>
      <p:font typeface="KRNCSV+ArialMT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32287" y="227771"/>
            <a:ext cx="451275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BOTRYOSPHAERIA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DOTHIDEA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8340" y="227771"/>
            <a:ext cx="173749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SIMPTOMI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8931" y="227771"/>
            <a:ext cx="487459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OTPADANJE</a:t>
            </a:r>
            <a:r>
              <a:rPr dirty="0" sz="2800" spc="-305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PLODOVA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MASLINE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0981" y="374974"/>
            <a:ext cx="487459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OTPADANJE</a:t>
            </a:r>
            <a:r>
              <a:rPr dirty="0" sz="2800" spc="-305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PLODOVA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MASLINE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88729" y="6419399"/>
            <a:ext cx="157378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6600"/>
                </a:solidFill>
                <a:latin typeface="KRNCSV+ArialMT"/>
                <a:cs typeface="KRNCSV+ArialMT"/>
              </a:rPr>
              <a:t>Foto:</a:t>
            </a:r>
            <a:r>
              <a:rPr dirty="0" sz="1600">
                <a:solidFill>
                  <a:srgbClr val="006600"/>
                </a:solidFill>
                <a:latin typeface="KRNCSV+ArialMT"/>
                <a:cs typeface="KRNCSV+ArialMT"/>
              </a:rPr>
              <a:t> </a:t>
            </a:r>
            <a:r>
              <a:rPr dirty="0" sz="1600">
                <a:solidFill>
                  <a:srgbClr val="006600"/>
                </a:solidFill>
                <a:latin typeface="KRNCSV+ArialMT"/>
                <a:cs typeface="KRNCSV+ArialMT"/>
              </a:rPr>
              <a:t>S.</a:t>
            </a:r>
            <a:r>
              <a:rPr dirty="0" sz="1600">
                <a:solidFill>
                  <a:srgbClr val="006600"/>
                </a:solidFill>
                <a:latin typeface="KRNCSV+ArialMT"/>
                <a:cs typeface="KRNCSV+ArialMT"/>
              </a:rPr>
              <a:t> </a:t>
            </a:r>
            <a:r>
              <a:rPr dirty="0" sz="1600">
                <a:solidFill>
                  <a:srgbClr val="006600"/>
                </a:solidFill>
                <a:latin typeface="KRNCSV+ArialMT"/>
                <a:cs typeface="KRNCSV+ArialMT"/>
              </a:rPr>
              <a:t>Gomes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20081" y="408281"/>
            <a:ext cx="5533255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3600" spc="98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dothidea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1628" y="383413"/>
            <a:ext cx="532513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OTPADANJE</a:t>
            </a:r>
            <a:r>
              <a:rPr dirty="0" sz="2800" spc="-305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PLODOVOVA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MASLINE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9018" y="674685"/>
            <a:ext cx="578623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 i="1">
                <a:solidFill>
                  <a:srgbClr val="006600"/>
                </a:solidFill>
                <a:latin typeface="Calibri"/>
                <a:cs typeface="Calibri"/>
              </a:rPr>
              <a:t>Penicillium</a:t>
            </a:r>
            <a:r>
              <a:rPr dirty="0" sz="3600" spc="-30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600"/>
                </a:solidFill>
                <a:latin typeface="Calibri"/>
                <a:cs typeface="Calibri"/>
              </a:rPr>
              <a:t>sp</a:t>
            </a:r>
            <a:r>
              <a:rPr dirty="0" sz="3600" b="1" i="1">
                <a:solidFill>
                  <a:srgbClr val="006600"/>
                </a:solidFill>
                <a:latin typeface="Calibri"/>
                <a:cs typeface="Calibri"/>
              </a:rPr>
              <a:t>.,</a:t>
            </a:r>
            <a:r>
              <a:rPr dirty="0" sz="3600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006600"/>
                </a:solidFill>
                <a:latin typeface="Calibri"/>
                <a:cs typeface="Calibri"/>
              </a:rPr>
              <a:t>Phomopsis</a:t>
            </a:r>
            <a:r>
              <a:rPr dirty="0" sz="3600" spc="-18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600"/>
                </a:solidFill>
                <a:latin typeface="Calibri"/>
                <a:cs typeface="Calibri"/>
              </a:rPr>
              <a:t>sp</a:t>
            </a:r>
            <a:r>
              <a:rPr dirty="0" sz="3600" b="1" i="1">
                <a:solidFill>
                  <a:srgbClr val="0066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3600" y="311005"/>
            <a:ext cx="5533255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3600" spc="98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dothidea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3600" y="767243"/>
            <a:ext cx="5533255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3600" spc="98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dothidea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3600" y="767243"/>
            <a:ext cx="5533255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3600" spc="98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3600" b="1">
                <a:solidFill>
                  <a:srgbClr val="548235"/>
                </a:solidFill>
                <a:latin typeface="RBDVRN+Arial-BoldItalicMT"/>
                <a:cs typeface="RBDVRN+Arial-BoldItalicMT"/>
              </a:rPr>
              <a:t>dothidea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6367" y="6140331"/>
            <a:ext cx="671602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2021.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–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1800" spc="49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dothidea</a:t>
            </a:r>
            <a:r>
              <a:rPr dirty="0" sz="1800" spc="67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u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21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%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analiziranih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SURPRC+Arial-BoldMT"/>
                <a:cs typeface="SURPRC+Arial-BoldMT"/>
              </a:rPr>
              <a:t>plodova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500" y="1463197"/>
            <a:ext cx="11201249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Biologija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i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pojava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patule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3600" spc="51" b="1">
                <a:solidFill>
                  <a:srgbClr val="ffffff"/>
                </a:solidFill>
                <a:latin typeface="SURPRC+Arial-BoldMT"/>
                <a:cs typeface="SURPRC+Arial-BoldMT"/>
              </a:rPr>
              <a:t>(</a:t>
            </a:r>
            <a:r>
              <a:rPr dirty="0" sz="3600" b="1">
                <a:solidFill>
                  <a:srgbClr val="ffffff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3600" spc="98" b="1">
                <a:solidFill>
                  <a:srgbClr val="ffffff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RBDVRN+Arial-BoldItalicMT"/>
                <a:cs typeface="RBDVRN+Arial-BoldItalicMT"/>
              </a:rPr>
              <a:t>dothidea</a:t>
            </a:r>
            <a:r>
              <a:rPr dirty="0" sz="3600" b="1">
                <a:solidFill>
                  <a:srgbClr val="ffffff"/>
                </a:solidFill>
                <a:latin typeface="SURPRC+Arial-BoldMT"/>
                <a:cs typeface="SURPRC+Arial-BoldM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71" y="3061907"/>
            <a:ext cx="286423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CENTAR</a:t>
            </a:r>
            <a:r>
              <a:rPr dirty="0" sz="1600" spc="-137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ZA</a:t>
            </a: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ZAŠTITU</a:t>
            </a: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URPRC+Arial-BoldMT"/>
                <a:cs typeface="SURPRC+Arial-BoldMT"/>
              </a:rPr>
              <a:t>BILJA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0387" y="3580819"/>
            <a:ext cx="3596047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Adrijana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Novak,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Dario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SURPRC+Arial-BoldMT"/>
                <a:cs typeface="SURPRC+Arial-BoldMT"/>
              </a:rPr>
              <a:t>Ivić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2217" y="5171228"/>
            <a:ext cx="679195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Radionica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proizvođače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masline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Braču,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Supetar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Brač,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29.3.2023.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400" y="767243"/>
            <a:ext cx="2895212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548235"/>
                </a:solidFill>
                <a:latin typeface="SURPRC+Arial-BoldMT"/>
                <a:cs typeface="SURPRC+Arial-BoldMT"/>
              </a:rPr>
              <a:t>Mjere</a:t>
            </a:r>
            <a:r>
              <a:rPr dirty="0" sz="36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3600" b="1">
                <a:solidFill>
                  <a:srgbClr val="548235"/>
                </a:solidFill>
                <a:latin typeface="SURPRC+Arial-BoldMT"/>
                <a:cs typeface="SURPRC+Arial-BoldMT"/>
              </a:rPr>
              <a:t>zaštite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54880"/>
            <a:ext cx="4191552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548235"/>
                </a:solidFill>
                <a:latin typeface="KRNCSV+ArialMT"/>
                <a:cs typeface="KRNCSV+ArialMT"/>
              </a:rPr>
              <a:t>•</a:t>
            </a:r>
            <a:r>
              <a:rPr dirty="0" sz="2850" spc="10">
                <a:solidFill>
                  <a:srgbClr val="548235"/>
                </a:solidFill>
                <a:latin typeface="KRNCSV+ArialMT"/>
                <a:cs typeface="KRNCSV+Arial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Manje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osjetljive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sorte?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876977"/>
            <a:ext cx="8553808" cy="1464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548235"/>
                </a:solidFill>
                <a:latin typeface="KRNCSV+ArialMT"/>
                <a:cs typeface="KRNCSV+ArialMT"/>
              </a:rPr>
              <a:t>•</a:t>
            </a:r>
            <a:r>
              <a:rPr dirty="0" sz="2850" spc="10">
                <a:solidFill>
                  <a:srgbClr val="548235"/>
                </a:solidFill>
                <a:latin typeface="KRNCSV+ArialMT"/>
                <a:cs typeface="KRNCSV+Arial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Redovita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rezidba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i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iznošenje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ostataka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od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rezidbe</a:t>
            </a:r>
          </a:p>
          <a:p>
            <a:pPr marL="0" marR="0">
              <a:lnSpc>
                <a:spcPts val="3183"/>
              </a:lnSpc>
              <a:spcBef>
                <a:spcPts val="4814"/>
              </a:spcBef>
              <a:spcAft>
                <a:spcPts val="0"/>
              </a:spcAft>
            </a:pPr>
            <a:r>
              <a:rPr dirty="0" sz="2850">
                <a:solidFill>
                  <a:srgbClr val="548235"/>
                </a:solidFill>
                <a:latin typeface="KRNCSV+ArialMT"/>
                <a:cs typeface="KRNCSV+ArialMT"/>
              </a:rPr>
              <a:t>•</a:t>
            </a:r>
            <a:r>
              <a:rPr dirty="0" sz="2850" spc="10">
                <a:solidFill>
                  <a:srgbClr val="548235"/>
                </a:solidFill>
                <a:latin typeface="KRNCSV+ArialMT"/>
                <a:cs typeface="KRNCSV+Arial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Tretiranje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kemijskim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fungicidima?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921169"/>
            <a:ext cx="6065208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548235"/>
                </a:solidFill>
                <a:latin typeface="KRNCSV+ArialMT"/>
                <a:cs typeface="KRNCSV+ArialMT"/>
              </a:rPr>
              <a:t>•</a:t>
            </a:r>
            <a:r>
              <a:rPr dirty="0" sz="2850" spc="10">
                <a:solidFill>
                  <a:srgbClr val="548235"/>
                </a:solidFill>
                <a:latin typeface="KRNCSV+ArialMT"/>
                <a:cs typeface="KRNCSV+Arial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Tretiranje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biološkim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 </a:t>
            </a:r>
            <a:r>
              <a:rPr dirty="0" sz="2800" b="1">
                <a:solidFill>
                  <a:srgbClr val="548235"/>
                </a:solidFill>
                <a:latin typeface="SURPRC+Arial-BoldMT"/>
                <a:cs typeface="SURPRC+Arial-BoldMT"/>
              </a:rPr>
              <a:t>fungicidima?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6960" y="1522850"/>
            <a:ext cx="207010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URPRC+Arial-BoldMT"/>
                <a:cs typeface="SURPRC+Arial-BoldMT"/>
              </a:rPr>
              <a:t>Hvala</a:t>
            </a:r>
            <a:r>
              <a:rPr dirty="0" sz="2000" b="1">
                <a:solidFill>
                  <a:srgbClr val="000000"/>
                </a:solidFill>
                <a:latin typeface="SURPRC+Arial-BoldMT"/>
                <a:cs typeface="SURPRC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URPRC+Arial-BoldMT"/>
                <a:cs typeface="SURPRC+Arial-BoldMT"/>
              </a:rPr>
              <a:t>na</a:t>
            </a:r>
            <a:r>
              <a:rPr dirty="0" sz="2000" b="1">
                <a:solidFill>
                  <a:srgbClr val="000000"/>
                </a:solidFill>
                <a:latin typeface="SURPRC+Arial-BoldMT"/>
                <a:cs typeface="SURPRC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URPRC+Arial-BoldMT"/>
                <a:cs typeface="SURPRC+Arial-BoldMT"/>
              </a:rPr>
              <a:t>pažnji!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960" y="2071489"/>
            <a:ext cx="169115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RNCSV+ArialMT"/>
                <a:cs typeface="KRNCSV+ArialMT"/>
              </a:rPr>
              <a:t>www.hapih.hr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6915" y="407065"/>
            <a:ext cx="445388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„Novi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rizici”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u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uzgoju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600"/>
                </a:solidFill>
                <a:latin typeface="Calibri"/>
                <a:cs typeface="Calibri"/>
              </a:rPr>
              <a:t>masline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77713" y="436288"/>
            <a:ext cx="3606881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i="1">
                <a:solidFill>
                  <a:srgbClr val="006600"/>
                </a:solidFill>
                <a:latin typeface="Calibri"/>
                <a:cs typeface="Calibri"/>
              </a:rPr>
              <a:t>Xylella</a:t>
            </a:r>
            <a:r>
              <a:rPr dirty="0" sz="4000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4000" i="1">
                <a:solidFill>
                  <a:srgbClr val="006600"/>
                </a:solidFill>
                <a:latin typeface="Calibri"/>
                <a:cs typeface="Calibri"/>
              </a:rPr>
              <a:t>fastidiosa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1009" y="359642"/>
            <a:ext cx="4190771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70ad47"/>
                </a:solidFill>
                <a:latin typeface="SURPRC+Arial-BoldMT"/>
                <a:cs typeface="SURPRC+Arial-BoldMT"/>
              </a:rPr>
              <a:t>Klimatski</a:t>
            </a:r>
            <a:r>
              <a:rPr dirty="0" sz="3600" b="1">
                <a:solidFill>
                  <a:srgbClr val="70ad47"/>
                </a:solidFill>
                <a:latin typeface="SURPRC+Arial-BoldMT"/>
                <a:cs typeface="SURPRC+Arial-BoldMT"/>
              </a:rPr>
              <a:t> </a:t>
            </a:r>
            <a:r>
              <a:rPr dirty="0" sz="3600" b="1">
                <a:solidFill>
                  <a:srgbClr val="70ad47"/>
                </a:solidFill>
                <a:latin typeface="SURPRC+Arial-BoldMT"/>
                <a:cs typeface="SURPRC+Arial-BoldMT"/>
              </a:rPr>
              <a:t>ekstremi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92522" y="315360"/>
            <a:ext cx="1800423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6600"/>
                </a:solidFill>
                <a:latin typeface="SURPRC+Arial-BoldMT"/>
                <a:cs typeface="SURPRC+Arial-BoldMT"/>
              </a:rPr>
              <a:t>PATULA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7930" y="110624"/>
            <a:ext cx="387816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6600"/>
                </a:solidFill>
                <a:latin typeface="SURPRC+Arial-BoldMT"/>
                <a:cs typeface="SURPRC+Arial-BoldMT"/>
              </a:rPr>
              <a:t>BOTRYOSPHAERIACEAE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225" y="6331802"/>
            <a:ext cx="6965843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Neofusicoccum</a:t>
            </a:r>
            <a:r>
              <a:rPr dirty="0" sz="2000" spc="72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2000" b="1">
                <a:solidFill>
                  <a:srgbClr val="006600"/>
                </a:solidFill>
                <a:latin typeface="SURPRC+Arial-BoldMT"/>
                <a:cs typeface="SURPRC+Arial-BoldMT"/>
              </a:rPr>
              <a:t>spp.,</a:t>
            </a:r>
            <a:r>
              <a:rPr dirty="0" sz="20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2000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Diplodia</a:t>
            </a:r>
            <a:r>
              <a:rPr dirty="0" sz="2000" spc="64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2000" b="1">
                <a:solidFill>
                  <a:srgbClr val="006600"/>
                </a:solidFill>
                <a:latin typeface="SURPRC+Arial-BoldMT"/>
                <a:cs typeface="SURPRC+Arial-BoldMT"/>
              </a:rPr>
              <a:t>spp.,</a:t>
            </a:r>
            <a:r>
              <a:rPr dirty="0" sz="2000" b="1">
                <a:solidFill>
                  <a:srgbClr val="006600"/>
                </a:solidFill>
                <a:latin typeface="SURPRC+Arial-BoldMT"/>
                <a:cs typeface="SURPRC+Arial-BoldMT"/>
              </a:rPr>
              <a:t> </a:t>
            </a:r>
            <a:r>
              <a:rPr dirty="0" sz="2000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Botryosphaeria</a:t>
            </a:r>
            <a:r>
              <a:rPr dirty="0" sz="2000" spc="69" b="1">
                <a:solidFill>
                  <a:srgbClr val="006600"/>
                </a:solidFill>
                <a:latin typeface="RBDVRN+Arial-BoldItalicMT"/>
                <a:cs typeface="RBDVRN+Arial-BoldItalicMT"/>
              </a:rPr>
              <a:t> </a:t>
            </a:r>
            <a:r>
              <a:rPr dirty="0" sz="2000" b="1">
                <a:solidFill>
                  <a:srgbClr val="006600"/>
                </a:solidFill>
                <a:latin typeface="SURPRC+Arial-BoldMT"/>
                <a:cs typeface="SURPRC+Arial-BoldMT"/>
              </a:rPr>
              <a:t>spp.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32287" y="227771"/>
            <a:ext cx="451275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BOTRYOSPHAERIA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DOTHIDEA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10108" y="616876"/>
            <a:ext cx="451275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BOTRYOSPHAERIA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006600"/>
                </a:solidFill>
                <a:latin typeface="Calibri"/>
                <a:cs typeface="Calibri"/>
              </a:rPr>
              <a:t>DOTHIDEA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2023-03-31T03:11:42-05:00</dcterms:modified>
</cp:coreProperties>
</file>