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26" r:id="rId2"/>
    <p:sldMasterId id="2147483739" r:id="rId3"/>
    <p:sldMasterId id="2147483751" r:id="rId4"/>
  </p:sldMasterIdLst>
  <p:notesMasterIdLst>
    <p:notesMasterId r:id="rId22"/>
  </p:notesMasterIdLst>
  <p:handoutMasterIdLst>
    <p:handoutMasterId r:id="rId23"/>
  </p:handoutMasterIdLst>
  <p:sldIdLst>
    <p:sldId id="256" r:id="rId5"/>
    <p:sldId id="308" r:id="rId6"/>
    <p:sldId id="290" r:id="rId7"/>
    <p:sldId id="295" r:id="rId8"/>
    <p:sldId id="323" r:id="rId9"/>
    <p:sldId id="291" r:id="rId10"/>
    <p:sldId id="294" r:id="rId11"/>
    <p:sldId id="309" r:id="rId12"/>
    <p:sldId id="310" r:id="rId13"/>
    <p:sldId id="311" r:id="rId14"/>
    <p:sldId id="312" r:id="rId15"/>
    <p:sldId id="315" r:id="rId16"/>
    <p:sldId id="316" r:id="rId17"/>
    <p:sldId id="324" r:id="rId18"/>
    <p:sldId id="318" r:id="rId19"/>
    <p:sldId id="321" r:id="rId20"/>
    <p:sldId id="263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0FE62F2-2B61-43A3-BDC1-9565716734DD}">
          <p14:sldIdLst>
            <p14:sldId id="256"/>
            <p14:sldId id="308"/>
            <p14:sldId id="290"/>
            <p14:sldId id="295"/>
            <p14:sldId id="323"/>
            <p14:sldId id="291"/>
            <p14:sldId id="294"/>
            <p14:sldId id="309"/>
            <p14:sldId id="310"/>
            <p14:sldId id="311"/>
            <p14:sldId id="312"/>
            <p14:sldId id="315"/>
            <p14:sldId id="316"/>
            <p14:sldId id="324"/>
            <p14:sldId id="318"/>
            <p14:sldId id="321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Bez stila, bez rešetk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82456" autoAdjust="0"/>
  </p:normalViewPr>
  <p:slideViewPr>
    <p:cSldViewPr snapToGrid="0">
      <p:cViewPr varScale="1">
        <p:scale>
          <a:sx n="94" d="100"/>
          <a:sy n="94" d="100"/>
        </p:scale>
        <p:origin x="942" y="90"/>
      </p:cViewPr>
      <p:guideLst/>
    </p:cSldViewPr>
  </p:slideViewPr>
  <p:outlineViewPr>
    <p:cViewPr>
      <p:scale>
        <a:sx n="33" d="100"/>
        <a:sy n="33" d="100"/>
      </p:scale>
      <p:origin x="0" y="-2414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1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06390-118E-4B11-8E68-B5E988292AC0}" type="datetimeFigureOut">
              <a:rPr lang="hr-HR" smtClean="0"/>
              <a:t>28.03.2023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941CE-C2BB-40C7-A897-F0A9EA38FB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0909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F7CE8-B16B-40A8-8238-FE6EC3F56137}" type="datetimeFigureOut">
              <a:rPr lang="hr-HR" smtClean="0"/>
              <a:t>28.03.2023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A3A61-B7CC-4D26-8A5A-91445204E3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6559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6987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Ishrana stjenice dovodi do izravnih šteta u vidu nekroza na listovima, dok su na plodovima prisutna…..</a:t>
            </a:r>
          </a:p>
          <a:p>
            <a:r>
              <a:rPr lang="hr-HR" dirty="0"/>
              <a:t>Karakteristični simptom- </a:t>
            </a:r>
            <a:r>
              <a:rPr lang="hr-HR" b="1" dirty="0"/>
              <a:t>deformacije</a:t>
            </a:r>
            <a:r>
              <a:rPr lang="hr-HR" dirty="0"/>
              <a:t> –koje nastaju uslijed ubrizgavanja probavnih enzima u biljno tkivo tijekom hranjenja</a:t>
            </a:r>
          </a:p>
          <a:p>
            <a:r>
              <a:rPr lang="hr-HR" dirty="0"/>
              <a:t>Najveće štete od kasnog srpnja do studenog</a:t>
            </a:r>
          </a:p>
          <a:p>
            <a:r>
              <a:rPr lang="hr-HR" dirty="0"/>
              <a:t>U </a:t>
            </a:r>
            <a:r>
              <a:rPr lang="hr-HR" dirty="0" err="1"/>
              <a:t>eu</a:t>
            </a:r>
            <a:r>
              <a:rPr lang="hr-HR" dirty="0"/>
              <a:t> su do sada </a:t>
            </a:r>
            <a:r>
              <a:rPr lang="hr-HR" dirty="0" err="1"/>
              <a:t>štetena</a:t>
            </a:r>
            <a:r>
              <a:rPr lang="hr-HR" dirty="0"/>
              <a:t> maslinama zabilježene u </a:t>
            </a:r>
          </a:p>
          <a:p>
            <a:r>
              <a:rPr lang="hr-HR" dirty="0"/>
              <a:t>Osim šteta u poljoprivredi, ova stjenica poznata je i kao molestant odnosno smeta ljudima masovnim ulaskom u zatvorene objekte. Osim toga luči sekrete….. Te kod određenog broja ljudi može izazvati alergijske </a:t>
            </a:r>
            <a:r>
              <a:rPr lang="hr-HR" dirty="0" err="1"/>
              <a:t>treakcije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6992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Nekoliko slika šteta iz literature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8501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Hrvatskoj je prvi masovniji napad stjenice na kultiviranom bilju zabilježen na soji.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8845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2020. Je kolegica IZ SAVJETODAVNE SLUŽBE zamijetila ovako deformirane plodove i simptome ishrane na listovima na maslinama u 1 masliniku u eko proizvodnji u </a:t>
            </a:r>
            <a:r>
              <a:rPr lang="hr-HR" dirty="0" err="1"/>
              <a:t>std</a:t>
            </a:r>
            <a:r>
              <a:rPr lang="hr-HR" dirty="0"/>
              <a:t> ž.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2840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Naknadno je u masliniku zamijećena i mramorna stjenica a </a:t>
            </a:r>
            <a:r>
              <a:rPr lang="hr-HR" dirty="0" err="1"/>
              <a:t>prof</a:t>
            </a:r>
            <a:r>
              <a:rPr lang="hr-HR" dirty="0"/>
              <a:t> sa </a:t>
            </a:r>
            <a:r>
              <a:rPr lang="hr-HR" dirty="0" err="1"/>
              <a:t>agr</a:t>
            </a:r>
            <a:r>
              <a:rPr lang="hr-HR" dirty="0"/>
              <a:t> </a:t>
            </a:r>
            <a:r>
              <a:rPr lang="hr-HR" dirty="0" err="1"/>
              <a:t>fak</a:t>
            </a:r>
            <a:r>
              <a:rPr lang="hr-HR" dirty="0"/>
              <a:t> u </a:t>
            </a:r>
            <a:r>
              <a:rPr lang="hr-HR" dirty="0" err="1"/>
              <a:t>zg</a:t>
            </a:r>
            <a:r>
              <a:rPr lang="hr-HR" dirty="0"/>
              <a:t> je potvrdila sumnje da bi se moglo raditi o štetama od stjenice. Osim deformacija na plodovima su uočena i mjesta uboda od stjenice. Inače stjenica je zamijećena u niskoj gustoći populacije i ovi simptomi zamijećeni su samo na manjem broju stabala. Od 2020. do danas situacija se nije znatno promijenila, stjenica je svake god pronađena u masliniku zajedno sa štetama, ali još uvijek u relativno niskoj gustoći populacije. Nastavljamo dalje pratiti situaciju. Osim toga, drugih dojava o štetama na maslinama nemamo.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8405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nakon ovih pronalazaka smo se odlučili pratiti stjenicu feromonskim lovkama kombinacijom </a:t>
            </a:r>
            <a:r>
              <a:rPr lang="hr-HR" dirty="0" err="1"/>
              <a:t>feromona</a:t>
            </a:r>
            <a:r>
              <a:rPr lang="hr-HR" dirty="0"/>
              <a:t> sa </a:t>
            </a:r>
            <a:r>
              <a:rPr lang="hr-HR" dirty="0" err="1"/>
              <a:t>žljp</a:t>
            </a:r>
            <a:r>
              <a:rPr lang="hr-HR" dirty="0"/>
              <a:t>, prozirnim </a:t>
            </a:r>
            <a:r>
              <a:rPr lang="hr-HR" dirty="0" err="1"/>
              <a:t>ljp</a:t>
            </a:r>
            <a:r>
              <a:rPr lang="hr-HR" dirty="0"/>
              <a:t> i prozirnim delta lovkama</a:t>
            </a:r>
          </a:p>
          <a:p>
            <a:r>
              <a:rPr lang="hr-HR" dirty="0"/>
              <a:t>Na nekoliko lokaliteta u Istri i </a:t>
            </a:r>
            <a:r>
              <a:rPr lang="hr-HR" dirty="0" err="1"/>
              <a:t>Dalamaciji</a:t>
            </a:r>
            <a:r>
              <a:rPr lang="hr-HR" dirty="0"/>
              <a:t> je provedeno praćenje feromonom u masliniku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kolegica </a:t>
            </a:r>
            <a:r>
              <a:rPr lang="hr-HR" dirty="0" err="1"/>
              <a:t>pajač</a:t>
            </a:r>
            <a:r>
              <a:rPr lang="hr-HR" dirty="0"/>
              <a:t> </a:t>
            </a:r>
            <a:r>
              <a:rPr lang="hr-HR" dirty="0" err="1"/>
              <a:t>živković</a:t>
            </a:r>
            <a:r>
              <a:rPr lang="hr-HR" dirty="0"/>
              <a:t> za </a:t>
            </a:r>
            <a:r>
              <a:rPr lang="hr-HR" dirty="0" err="1"/>
              <a:t>Agr</a:t>
            </a:r>
            <a:r>
              <a:rPr lang="hr-HR" dirty="0"/>
              <a:t> fakulteta je rekla da je stjenica vrlo nepredvidljiva i njezina je pretpostavka da još nije dosegla visoku gustoću populacije u prirodi i ne prelazi još intenzivno na kultivirane vrste, ali se to očekuje u iduće 2-3 godine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6964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Za kraj ono što vas najviše zanima je kako suzbiti ovog štetnika</a:t>
            </a:r>
          </a:p>
          <a:p>
            <a:r>
              <a:rPr lang="hr-HR" dirty="0"/>
              <a:t>Iskustva iz svijeta su da je kemijsko suzbijanje teško iz razloga što je stjenica </a:t>
            </a:r>
            <a:r>
              <a:rPr lang="hr-HR" dirty="0" err="1"/>
              <a:t>polifagna</a:t>
            </a:r>
            <a:endParaRPr lang="hr-HR" dirty="0"/>
          </a:p>
          <a:p>
            <a:r>
              <a:rPr lang="hr-HR" dirty="0" err="1"/>
              <a:t>Piretroidi</a:t>
            </a:r>
            <a:r>
              <a:rPr lang="hr-HR" dirty="0"/>
              <a:t> i </a:t>
            </a:r>
            <a:r>
              <a:rPr lang="hr-HR" dirty="0" err="1"/>
              <a:t>neonik</a:t>
            </a:r>
            <a:r>
              <a:rPr lang="hr-HR" dirty="0"/>
              <a:t> su se pokazali kao djelomično učinkoviti, ali bi trebali ići svakih 7-10 dana, a znamo da trendovi u poljoprivredi i ekologiji idu u smjeru sve većih restrikcija u korištenju kemijskih pripravaka, osim toga ovo uvelike poskupljuje proizvodnju. Osim toga u </a:t>
            </a:r>
            <a:r>
              <a:rPr lang="hr-HR" dirty="0" err="1"/>
              <a:t>sad-u</a:t>
            </a:r>
            <a:r>
              <a:rPr lang="hr-HR" dirty="0"/>
              <a:t> je već zamijećena rezistentnost na </a:t>
            </a:r>
            <a:r>
              <a:rPr lang="hr-HR" dirty="0" err="1"/>
              <a:t>piretroide</a:t>
            </a:r>
            <a:r>
              <a:rPr lang="hr-HR" dirty="0"/>
              <a:t> koji između ostalog </a:t>
            </a:r>
            <a:r>
              <a:rPr lang="hr-HR" dirty="0" err="1"/>
              <a:t>neg</a:t>
            </a:r>
            <a:r>
              <a:rPr lang="hr-HR" dirty="0"/>
              <a:t> </a:t>
            </a:r>
            <a:r>
              <a:rPr lang="hr-HR" dirty="0" err="1"/>
              <a:t>ujječu</a:t>
            </a:r>
            <a:r>
              <a:rPr lang="hr-HR" dirty="0"/>
              <a:t>…</a:t>
            </a:r>
          </a:p>
          <a:p>
            <a:r>
              <a:rPr lang="hr-HR" dirty="0"/>
              <a:t>U </a:t>
            </a:r>
            <a:r>
              <a:rPr lang="hr-HR" dirty="0" err="1"/>
              <a:t>slo</a:t>
            </a:r>
            <a:r>
              <a:rPr lang="hr-HR" dirty="0"/>
              <a:t> je </a:t>
            </a:r>
            <a:r>
              <a:rPr lang="hr-HR" dirty="0" err="1"/>
              <a:t>reg</a:t>
            </a:r>
            <a:r>
              <a:rPr lang="hr-HR" dirty="0"/>
              <a:t> </a:t>
            </a:r>
            <a:r>
              <a:rPr lang="hr-HR" dirty="0" err="1"/>
              <a:t>mospilan</a:t>
            </a:r>
            <a:endParaRPr lang="hr-HR" dirty="0"/>
          </a:p>
          <a:p>
            <a:r>
              <a:rPr lang="hr-HR" dirty="0"/>
              <a:t>U </a:t>
            </a:r>
            <a:r>
              <a:rPr lang="hr-HR" dirty="0" err="1"/>
              <a:t>hr</a:t>
            </a:r>
            <a:r>
              <a:rPr lang="hr-HR" dirty="0"/>
              <a:t> maslina- neki </a:t>
            </a:r>
            <a:r>
              <a:rPr lang="hr-HR" dirty="0" err="1"/>
              <a:t>piretroid</a:t>
            </a:r>
            <a:r>
              <a:rPr lang="hr-HR" dirty="0"/>
              <a:t> koji ima dozvolu na maslini tipa </a:t>
            </a:r>
            <a:r>
              <a:rPr lang="hr-HR" dirty="0" err="1"/>
              <a:t>deltametrin</a:t>
            </a:r>
            <a:r>
              <a:rPr lang="hr-HR" dirty="0"/>
              <a:t> u </a:t>
            </a:r>
            <a:r>
              <a:rPr lang="hr-HR" dirty="0" err="1"/>
              <a:t>decis</a:t>
            </a:r>
            <a:r>
              <a:rPr lang="hr-HR" dirty="0"/>
              <a:t>. Inače 6 pripravka na bazi </a:t>
            </a:r>
            <a:r>
              <a:rPr lang="hr-HR" dirty="0" err="1"/>
              <a:t>deltametrina</a:t>
            </a:r>
            <a:r>
              <a:rPr lang="hr-HR" dirty="0"/>
              <a:t> su </a:t>
            </a:r>
            <a:r>
              <a:rPr lang="hr-HR" dirty="0" err="1"/>
              <a:t>reg</a:t>
            </a:r>
            <a:r>
              <a:rPr lang="hr-HR" dirty="0"/>
              <a:t> za suzbijanje zelene stjenice na povrću</a:t>
            </a:r>
          </a:p>
          <a:p>
            <a:r>
              <a:rPr lang="hr-HR" dirty="0"/>
              <a:t>Osim kemijskog suzbijanja istražuju se mjere mehaničkog i biološkog suzbijanja</a:t>
            </a:r>
          </a:p>
          <a:p>
            <a:r>
              <a:rPr lang="hr-HR" dirty="0"/>
              <a:t>Mreže- veličina okaca bitna zbog prirodnih neprijatelja, boja mreža, i </a:t>
            </a:r>
            <a:r>
              <a:rPr lang="hr-HR" dirty="0" err="1"/>
              <a:t>utjeću</a:t>
            </a:r>
            <a:r>
              <a:rPr lang="hr-HR" dirty="0"/>
              <a:t> na </a:t>
            </a:r>
            <a:r>
              <a:rPr lang="hr-HR" dirty="0" err="1"/>
              <a:t>mikroklimat</a:t>
            </a:r>
            <a:r>
              <a:rPr lang="hr-HR" dirty="0"/>
              <a:t> ispod mreže…povećana vlaga ispod mreža…, povećani razvoj gljivičnih bolesti, smanjena kakvoća plodova .istraživanja u tijeku</a:t>
            </a:r>
          </a:p>
          <a:p>
            <a:r>
              <a:rPr lang="hr-HR" dirty="0"/>
              <a:t>U voćnjacima pod mrežama se može očekivati manji napad, ali za većini drugih kultura 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Biološka kontrola parazitima jaja se smatra najodrživijom dugoročnom metodom- </a:t>
            </a:r>
            <a:r>
              <a:rPr lang="hr-HR" dirty="0" err="1"/>
              <a:t>Rot</a:t>
            </a:r>
            <a:endParaRPr lang="hr-HR" dirty="0"/>
          </a:p>
          <a:p>
            <a:r>
              <a:rPr lang="hr-HR" dirty="0"/>
              <a:t>1 osica ima 10 generacija godišnje- parazitira cijelo jajno leglo</a:t>
            </a:r>
          </a:p>
          <a:p>
            <a:r>
              <a:rPr lang="hr-HR" dirty="0"/>
              <a:t>Istraživanja u tijeku, ali poučeni iskustvom drugih invazivnih štetnika, poput </a:t>
            </a:r>
            <a:r>
              <a:rPr lang="hr-HR" dirty="0" err="1"/>
              <a:t>drosophila</a:t>
            </a:r>
            <a:r>
              <a:rPr lang="hr-HR" dirty="0"/>
              <a:t> </a:t>
            </a:r>
            <a:r>
              <a:rPr lang="hr-HR" dirty="0" err="1"/>
              <a:t>suzuki</a:t>
            </a:r>
            <a:r>
              <a:rPr lang="hr-HR" dirty="0"/>
              <a:t>, as, i </a:t>
            </a:r>
            <a:r>
              <a:rPr lang="hr-HR" dirty="0" err="1"/>
              <a:t>dr</a:t>
            </a:r>
            <a:r>
              <a:rPr lang="hr-HR" dirty="0"/>
              <a:t>…. Nije </a:t>
            </a:r>
            <a:r>
              <a:rPr lang="hr-HR" dirty="0" err="1"/>
              <a:t>relano</a:t>
            </a:r>
            <a:r>
              <a:rPr lang="hr-HR" dirty="0"/>
              <a:t> za očekivati da će je prirodni neprijatelji držati ispod praga štetnosti jer to nije ni slučaj u </a:t>
            </a:r>
            <a:r>
              <a:rPr lang="hr-HR" dirty="0" err="1"/>
              <a:t>americi</a:t>
            </a:r>
            <a:r>
              <a:rPr lang="hr-HR" dirty="0"/>
              <a:t> niti je to slučaj s drugim invazivnim vrstama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9469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676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Invazivna vrsta podrijetlom iz </a:t>
            </a:r>
            <a:r>
              <a:rPr lang="hr-HR" dirty="0" err="1"/>
              <a:t>azije</a:t>
            </a:r>
            <a:endParaRPr lang="hr-HR" dirty="0"/>
          </a:p>
          <a:p>
            <a:r>
              <a:rPr lang="hr-HR" dirty="0"/>
              <a:t>U </a:t>
            </a:r>
            <a:r>
              <a:rPr lang="hr-HR" dirty="0" err="1"/>
              <a:t>eu</a:t>
            </a:r>
            <a:r>
              <a:rPr lang="hr-HR" dirty="0"/>
              <a:t> prvi x registrirana 2004 Lichtenstein odnosno 2007 u CH</a:t>
            </a:r>
          </a:p>
          <a:p>
            <a:r>
              <a:rPr lang="hr-HR" dirty="0"/>
              <a:t>U </a:t>
            </a:r>
            <a:r>
              <a:rPr lang="hr-HR" dirty="0" err="1"/>
              <a:t>hr</a:t>
            </a:r>
            <a:r>
              <a:rPr lang="hr-HR" dirty="0"/>
              <a:t> u stanu u rijeci u zimu, u proljeće na stablima </a:t>
            </a:r>
            <a:r>
              <a:rPr lang="hr-HR" dirty="0" err="1"/>
              <a:t>pajasena</a:t>
            </a:r>
            <a:r>
              <a:rPr lang="hr-HR" dirty="0"/>
              <a:t> u okolici zgrade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135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izrazita polifagnost</a:t>
            </a:r>
          </a:p>
          <a:p>
            <a:r>
              <a:rPr lang="hr-HR" dirty="0"/>
              <a:t>Drvenasto ukrasno bilje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Brojne Kultivirane vrste pri čemu preferira biljke sočnih podova poput </a:t>
            </a:r>
            <a:r>
              <a:rPr lang="hr-HR" dirty="0" err="1"/>
              <a:t>Koštićavo</a:t>
            </a:r>
            <a:r>
              <a:rPr lang="hr-HR" dirty="0"/>
              <a:t> i </a:t>
            </a:r>
            <a:r>
              <a:rPr lang="hr-HR" dirty="0" err="1"/>
              <a:t>jezgričavo</a:t>
            </a:r>
            <a:r>
              <a:rPr lang="hr-HR" dirty="0"/>
              <a:t> voće, </a:t>
            </a:r>
            <a:r>
              <a:rPr lang="hr-HR" dirty="0" err="1"/>
              <a:t>plodovito</a:t>
            </a:r>
            <a:r>
              <a:rPr lang="hr-HR" dirty="0"/>
              <a:t> povrće, vinova loza i maslina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Važnosti ove vrste osim </a:t>
            </a:r>
            <a:r>
              <a:rPr lang="hr-HR" dirty="0" err="1"/>
              <a:t>polifagnosti</a:t>
            </a:r>
            <a:r>
              <a:rPr lang="hr-HR" dirty="0"/>
              <a:t> pridonosi i činjenica da se uslijed klima promjena invazivne vrste sve uspješnije udomaćuju, Invazivna vrsta, kao i </a:t>
            </a:r>
            <a:r>
              <a:rPr lang="hr-HR" dirty="0" err="1"/>
              <a:t>dr</a:t>
            </a:r>
            <a:r>
              <a:rPr lang="hr-HR" dirty="0"/>
              <a:t> invazivne vrste u novim se područjima relativno brzo širi, na što utječe izostanak prirodnih neprijatelja u prirodi koji u područjima podrijetla drže populacije pod kontrolom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723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Iako se izvorno maslina nije navodila kao domaćin ove stjenice, sve je više literaturnih navoda o pronalasku i štetama na maslini. Kolege u </a:t>
            </a:r>
            <a:r>
              <a:rPr lang="hr-HR" dirty="0" err="1"/>
              <a:t>slo</a:t>
            </a:r>
            <a:r>
              <a:rPr lang="hr-HR" dirty="0"/>
              <a:t> provele istraživanje na sortama istarska </a:t>
            </a:r>
            <a:r>
              <a:rPr lang="hr-HR" dirty="0" err="1"/>
              <a:t>belica</a:t>
            </a:r>
            <a:r>
              <a:rPr lang="hr-HR" dirty="0"/>
              <a:t> i </a:t>
            </a:r>
            <a:r>
              <a:rPr lang="hr-HR" dirty="0" err="1"/>
              <a:t>pendolino</a:t>
            </a:r>
            <a:r>
              <a:rPr lang="hr-HR" dirty="0"/>
              <a:t> utvrdili smanjenje fenola od 10% u tkivu maslina napadnutih plodova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079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Porodica </a:t>
            </a:r>
            <a:r>
              <a:rPr lang="hr-HR" dirty="0" err="1"/>
              <a:t>pentatomidae</a:t>
            </a:r>
            <a:r>
              <a:rPr lang="hr-HR" dirty="0"/>
              <a:t> kojoj pripadaju i neke druge stjenice štetnici poput zelene stjenice i smrdljivog </a:t>
            </a:r>
            <a:r>
              <a:rPr lang="hr-HR" dirty="0" err="1"/>
              <a:t>martina</a:t>
            </a:r>
            <a:endParaRPr lang="hr-HR" dirty="0"/>
          </a:p>
          <a:p>
            <a:r>
              <a:rPr lang="hr-HR" dirty="0"/>
              <a:t>Točkice na dorzumu daju dojam mramornog uzorka</a:t>
            </a:r>
          </a:p>
          <a:p>
            <a:r>
              <a:rPr lang="hr-HR" dirty="0"/>
              <a:t>Pridonosi vrlo aktivnom širenju vrste, odlični letači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3255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Vrsta najsličnija mramornoj stjenici je svakako smrdljivi </a:t>
            </a:r>
            <a:r>
              <a:rPr lang="hr-HR" dirty="0" err="1"/>
              <a:t>martin</a:t>
            </a:r>
            <a:r>
              <a:rPr lang="hr-HR" dirty="0"/>
              <a:t>, a vrlo je slična i smrdljiva </a:t>
            </a:r>
            <a:r>
              <a:rPr lang="hr-HR" dirty="0" err="1"/>
              <a:t>greta</a:t>
            </a:r>
            <a:endParaRPr lang="hr-HR" dirty="0"/>
          </a:p>
          <a:p>
            <a:r>
              <a:rPr lang="hr-HR" dirty="0"/>
              <a:t>Pojedine jedinke su na prvu vrlo slične, međutim pomoću određenih karakteristika moguće je relativno brzo razlikovati ove vrste, od čega je najvažnija razlikovna karakteristika prema kojoj je moguće </a:t>
            </a:r>
            <a:r>
              <a:rPr lang="hr-HR" dirty="0" err="1"/>
              <a:t>rezlikovati</a:t>
            </a:r>
            <a:r>
              <a:rPr lang="hr-HR" dirty="0"/>
              <a:t> mramornu stjenicu i </a:t>
            </a:r>
            <a:r>
              <a:rPr lang="hr-HR" dirty="0" err="1"/>
              <a:t>martina</a:t>
            </a:r>
            <a:r>
              <a:rPr lang="hr-HR" dirty="0"/>
              <a:t> obojenosti ticala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4390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Mramorna stjenica prolazi kroz 6 razvojnih stadija, stadij…</a:t>
            </a:r>
          </a:p>
          <a:p>
            <a:r>
              <a:rPr lang="hr-HR" dirty="0"/>
              <a:t>Padom temperatura odrasle stjenice se povlače na prezimljenje </a:t>
            </a:r>
            <a:r>
              <a:rPr lang="hr-HR" dirty="0" err="1"/>
              <a:t>načešće</a:t>
            </a:r>
            <a:r>
              <a:rPr lang="hr-HR" dirty="0"/>
              <a:t>…..a porastom </a:t>
            </a:r>
            <a:r>
              <a:rPr lang="hr-HR" dirty="0" err="1"/>
              <a:t>temp</a:t>
            </a:r>
            <a:r>
              <a:rPr lang="hr-HR" dirty="0"/>
              <a:t> u proljeće izlaze van…..</a:t>
            </a:r>
          </a:p>
          <a:p>
            <a:r>
              <a:rPr lang="hr-HR" dirty="0"/>
              <a:t>Podnaša niže temperature od </a:t>
            </a:r>
            <a:r>
              <a:rPr lang="hr-HR" dirty="0" err="1"/>
              <a:t>Nezara</a:t>
            </a:r>
            <a:r>
              <a:rPr lang="hr-HR" dirty="0"/>
              <a:t> </a:t>
            </a:r>
            <a:r>
              <a:rPr lang="hr-HR" dirty="0" err="1"/>
              <a:t>viridula</a:t>
            </a:r>
            <a:r>
              <a:rPr lang="hr-HR" dirty="0"/>
              <a:t>, što joj omogućava uspješnije prezimljenje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9778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Štete pričinjavaju ličinke i odrasli stadiji pri čemu se ličinke hrane na licu lišća, a odrasli uglavnom na plodovima. najveća brojnost tokom ljeta i u ranim jesenskim mjesecima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3A61-B7CC-4D26-8A5A-91445204E31C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75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095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8" r="31759"/>
          <a:stretch/>
        </p:blipFill>
        <p:spPr>
          <a:xfrm>
            <a:off x="-2549" y="0"/>
            <a:ext cx="2065866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8" r="31759"/>
          <a:stretch/>
        </p:blipFill>
        <p:spPr>
          <a:xfrm>
            <a:off x="1715617" y="0"/>
            <a:ext cx="206586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8" r="31759"/>
          <a:stretch/>
        </p:blipFill>
        <p:spPr>
          <a:xfrm>
            <a:off x="3636991" y="0"/>
            <a:ext cx="2065866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/>
          <a:stretch/>
        </p:blipFill>
        <p:spPr>
          <a:xfrm>
            <a:off x="7417437" y="0"/>
            <a:ext cx="4809067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0" r="32223"/>
          <a:stretch/>
        </p:blipFill>
        <p:spPr>
          <a:xfrm>
            <a:off x="5694391" y="0"/>
            <a:ext cx="2048934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74465" y="2472252"/>
            <a:ext cx="9840184" cy="763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Podnaslov</a:t>
            </a:r>
            <a:r>
              <a:rPr lang="en-US" dirty="0"/>
              <a:t>, font Arial, 15pt, bold, </a:t>
            </a:r>
            <a:r>
              <a:rPr lang="en-US" dirty="0" err="1"/>
              <a:t>bijela</a:t>
            </a:r>
            <a:r>
              <a:rPr lang="en-US" dirty="0"/>
              <a:t> </a:t>
            </a:r>
            <a:r>
              <a:rPr lang="en-US" dirty="0" err="1"/>
              <a:t>boja</a:t>
            </a:r>
            <a:r>
              <a:rPr lang="en-US" dirty="0"/>
              <a:t>, </a:t>
            </a:r>
            <a:r>
              <a:rPr lang="en-US" dirty="0" err="1"/>
              <a:t>lijevo</a:t>
            </a:r>
            <a:r>
              <a:rPr lang="en-US" dirty="0"/>
              <a:t> </a:t>
            </a:r>
            <a:r>
              <a:rPr lang="en-US" dirty="0" err="1"/>
              <a:t>poravnanje</a:t>
            </a:r>
            <a:endParaRPr lang="hr-HR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74465" y="934740"/>
            <a:ext cx="9840185" cy="1325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Glavni naslov, font </a:t>
            </a:r>
            <a:r>
              <a:rPr lang="hr-H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24pt, </a:t>
            </a:r>
            <a:r>
              <a:rPr lang="hr-H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bijela boja, lijevo poravnanje s nazivom Agencije u dnu </a:t>
            </a:r>
            <a:endParaRPr lang="hr-HR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>
          <a:xfrm>
            <a:off x="8069212" y="5944212"/>
            <a:ext cx="2743200" cy="365125"/>
          </a:xfrm>
          <a:prstGeom prst="rect">
            <a:avLst/>
          </a:prstGeom>
        </p:spPr>
        <p:txBody>
          <a:bodyPr/>
          <a:lstStyle/>
          <a:p>
            <a:fld id="{F3C85AD7-0222-4F8C-B156-7C1FB59381B3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74465" y="3493289"/>
            <a:ext cx="9837947" cy="76398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/>
              <a:t>Naziv centra, font </a:t>
            </a:r>
            <a:r>
              <a:rPr lang="hr-HR" dirty="0" err="1"/>
              <a:t>Arial</a:t>
            </a:r>
            <a:r>
              <a:rPr lang="hr-HR" dirty="0"/>
              <a:t>, 15pt, </a:t>
            </a:r>
            <a:r>
              <a:rPr lang="hr-HR" dirty="0" err="1"/>
              <a:t>normal</a:t>
            </a:r>
            <a:r>
              <a:rPr lang="hr-HR" dirty="0"/>
              <a:t>, bijela boja, lijevo poravnanje</a:t>
            </a:r>
            <a:br>
              <a:rPr lang="hr-HR" dirty="0"/>
            </a:br>
            <a:r>
              <a:rPr lang="hr-HR" dirty="0"/>
              <a:t>Autor</a:t>
            </a:r>
            <a:br>
              <a:rPr lang="hr-HR" dirty="0"/>
            </a:br>
            <a:r>
              <a:rPr lang="hr-HR" dirty="0"/>
              <a:t>Još neki red teksta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74466" y="4631561"/>
            <a:ext cx="9837946" cy="763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/>
              <a:t>Osijek, 00.00.2019., </a:t>
            </a:r>
            <a:r>
              <a:rPr lang="hr-HR" dirty="0" err="1"/>
              <a:t>vel</a:t>
            </a:r>
            <a:r>
              <a:rPr lang="hr-HR" dirty="0"/>
              <a:t> 11pt</a:t>
            </a:r>
          </a:p>
          <a:p>
            <a:pPr lvl="0"/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84617" r="52838" b="3086"/>
          <a:stretch/>
        </p:blipFill>
        <p:spPr>
          <a:xfrm>
            <a:off x="656242" y="5759227"/>
            <a:ext cx="3933647" cy="8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41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7867" y="6078537"/>
            <a:ext cx="11065933" cy="62192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49121"/>
            <a:ext cx="5157787" cy="40843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849120"/>
            <a:ext cx="5183188" cy="40843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5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41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5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5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867" y="6008156"/>
            <a:ext cx="11065933" cy="713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0" b="46667"/>
          <a:stretch/>
        </p:blipFill>
        <p:spPr>
          <a:xfrm>
            <a:off x="9210040" y="118533"/>
            <a:ext cx="298196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85062" r="53902" b="4692"/>
          <a:stretch/>
        </p:blipFill>
        <p:spPr>
          <a:xfrm>
            <a:off x="838200" y="5943600"/>
            <a:ext cx="3589867" cy="70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4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 userDrawn="1"/>
        </p:nvSpPr>
        <p:spPr>
          <a:xfrm>
            <a:off x="1775520" y="1484784"/>
            <a:ext cx="9806880" cy="15121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Hvala na pažnji!</a:t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www.hapih.hr</a:t>
            </a:r>
          </a:p>
        </p:txBody>
      </p:sp>
    </p:spTree>
    <p:extLst>
      <p:ext uri="{BB962C8B-B14F-4D97-AF65-F5344CB8AC3E}">
        <p14:creationId xmlns:p14="http://schemas.microsoft.com/office/powerpoint/2010/main" val="362601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3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CCA88D-3ECF-44B2-A482-9B43B350B202}"/>
              </a:ext>
            </a:extLst>
          </p:cNvPr>
          <p:cNvSpPr txBox="1"/>
          <p:nvPr/>
        </p:nvSpPr>
        <p:spPr>
          <a:xfrm>
            <a:off x="402112" y="396754"/>
            <a:ext cx="11387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Izravne štete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listovi → nekroze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plodovi → sitna ulegnuća</a:t>
            </a:r>
            <a:r>
              <a:rPr lang="hr-HR" sz="2200">
                <a:latin typeface="Arial" panose="020B0604020202020204" pitchFamily="34" charset="0"/>
                <a:cs typeface="Arial" panose="020B0604020202020204" pitchFamily="34" charset="0"/>
              </a:rPr>
              <a:t>, depigmentacije,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plutaste lezije, nekroze, prijevremeno otpadanje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r-HR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deformacije plodova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r-HR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srpanj-kolovoz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→ najveće štete</a:t>
            </a:r>
            <a:endParaRPr lang="hr-HR" sz="2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C53F2A-4E37-4858-94C1-FFE50C30A596}"/>
              </a:ext>
            </a:extLst>
          </p:cNvPr>
          <p:cNvSpPr txBox="1"/>
          <p:nvPr/>
        </p:nvSpPr>
        <p:spPr>
          <a:xfrm>
            <a:off x="1631472" y="2666044"/>
            <a:ext cx="294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Maslina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Slovenija, Grčka</a:t>
            </a:r>
            <a:endParaRPr lang="hr-H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BCF89-AABA-4F31-9C4C-C0F71981CF65}"/>
              </a:ext>
            </a:extLst>
          </p:cNvPr>
          <p:cNvSpPr txBox="1"/>
          <p:nvPr/>
        </p:nvSpPr>
        <p:spPr>
          <a:xfrm>
            <a:off x="521290" y="3703037"/>
            <a:ext cx="113600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osim poljoprivrednih šteta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→ smetnja ljudima (</a:t>
            </a:r>
            <a:r>
              <a:rPr lang="hr-H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molestanti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) → masovno ulaze u zatvorene objekte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netipično za Pentatomidae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lučenje sekreta neugodnog mirisa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alergijske reakcije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1680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5B3ED7-A885-4308-860D-4118C4A7C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775" y="1291749"/>
            <a:ext cx="2307599" cy="17258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451E42-5F9D-40FB-829E-207B438A70DF}"/>
              </a:ext>
            </a:extLst>
          </p:cNvPr>
          <p:cNvSpPr/>
          <p:nvPr/>
        </p:nvSpPr>
        <p:spPr>
          <a:xfrm>
            <a:off x="5748217" y="2808926"/>
            <a:ext cx="11047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Izvor: </a:t>
            </a:r>
            <a:r>
              <a:rPr lang="hr-H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Bariselli</a:t>
            </a:r>
            <a:r>
              <a:rPr lang="hr-H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sur. </a:t>
            </a:r>
            <a:endParaRPr lang="hr-HR" sz="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16220-E439-4C64-BE40-1BB0362B2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02" y="3611846"/>
            <a:ext cx="2333748" cy="16251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000EA7C-4C46-486F-840E-7D8360EFC43E}"/>
              </a:ext>
            </a:extLst>
          </p:cNvPr>
          <p:cNvSpPr/>
          <p:nvPr/>
        </p:nvSpPr>
        <p:spPr>
          <a:xfrm>
            <a:off x="2427957" y="4966644"/>
            <a:ext cx="7296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800" dirty="0">
                <a:latin typeface="Arial" panose="020B0604020202020204" pitchFamily="34" charset="0"/>
                <a:cs typeface="Arial" panose="020B0604020202020204" pitchFamily="34" charset="0"/>
              </a:rPr>
              <a:t>Izvor: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Vétek</a:t>
            </a:r>
            <a:endParaRPr lang="hr-H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C89BC184-1A35-417B-8FEA-842B10D05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77" y="1439500"/>
            <a:ext cx="2307598" cy="15842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4718012-75A2-4EE0-80FD-49422F0F16ED}"/>
              </a:ext>
            </a:extLst>
          </p:cNvPr>
          <p:cNvSpPr/>
          <p:nvPr/>
        </p:nvSpPr>
        <p:spPr>
          <a:xfrm>
            <a:off x="2315069" y="2802124"/>
            <a:ext cx="9509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800" dirty="0">
                <a:latin typeface="Arial" panose="020B0604020202020204" pitchFamily="34" charset="0"/>
                <a:cs typeface="Arial" panose="020B0604020202020204" pitchFamily="34" charset="0"/>
              </a:rPr>
              <a:t>Izvor: Rice i sur.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095D59-6D37-4843-BA81-1353551ED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816" y="3464925"/>
            <a:ext cx="2216558" cy="191900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F3780D6-D8AD-4CA1-B754-2D9192642F73}"/>
              </a:ext>
            </a:extLst>
          </p:cNvPr>
          <p:cNvSpPr/>
          <p:nvPr/>
        </p:nvSpPr>
        <p:spPr>
          <a:xfrm>
            <a:off x="6099290" y="5182088"/>
            <a:ext cx="7280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800" dirty="0">
                <a:latin typeface="Arial" panose="020B0604020202020204" pitchFamily="34" charset="0"/>
                <a:cs typeface="Arial" panose="020B0604020202020204" pitchFamily="34" charset="0"/>
              </a:rPr>
              <a:t>Izvor: Karić </a:t>
            </a:r>
            <a:endParaRPr lang="hr-HR" sz="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3A6FE3-51C6-4A6E-8837-6866CA7B87F9}"/>
              </a:ext>
            </a:extLst>
          </p:cNvPr>
          <p:cNvSpPr/>
          <p:nvPr/>
        </p:nvSpPr>
        <p:spPr>
          <a:xfrm>
            <a:off x="805377" y="438936"/>
            <a:ext cx="2493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depigmentacije, plutaste lezije</a:t>
            </a:r>
            <a:endParaRPr lang="hr-H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C9A63F-844A-42B7-8239-9CA7B33A7948}"/>
              </a:ext>
            </a:extLst>
          </p:cNvPr>
          <p:cNvSpPr/>
          <p:nvPr/>
        </p:nvSpPr>
        <p:spPr>
          <a:xfrm>
            <a:off x="3563958" y="646003"/>
            <a:ext cx="3262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deformacije plodova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A3F737-977A-47E2-B717-8608BC428159}"/>
              </a:ext>
            </a:extLst>
          </p:cNvPr>
          <p:cNvSpPr/>
          <p:nvPr/>
        </p:nvSpPr>
        <p:spPr>
          <a:xfrm>
            <a:off x="8440802" y="245522"/>
            <a:ext cx="3262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molestant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34E7FB-69A5-4108-98F3-2704F53BA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8381" y="847247"/>
            <a:ext cx="3474852" cy="24585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24116C-1871-417F-B4EF-730DE20E9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5757" y="3072084"/>
            <a:ext cx="2893941" cy="37891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71D077-31FA-4AC3-BAFA-CFECDA96EC51}"/>
              </a:ext>
            </a:extLst>
          </p:cNvPr>
          <p:cNvSpPr txBox="1"/>
          <p:nvPr/>
        </p:nvSpPr>
        <p:spPr>
          <a:xfrm>
            <a:off x="9645965" y="3242514"/>
            <a:ext cx="160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CZB, HAPIH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97D15B-BB33-4574-8601-4BD91A0DF082}"/>
              </a:ext>
            </a:extLst>
          </p:cNvPr>
          <p:cNvSpPr txBox="1"/>
          <p:nvPr/>
        </p:nvSpPr>
        <p:spPr>
          <a:xfrm>
            <a:off x="10748659" y="1010081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SAD</a:t>
            </a:r>
          </a:p>
        </p:txBody>
      </p:sp>
    </p:spTree>
    <p:extLst>
      <p:ext uri="{BB962C8B-B14F-4D97-AF65-F5344CB8AC3E}">
        <p14:creationId xmlns:p14="http://schemas.microsoft.com/office/powerpoint/2010/main" val="2494180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149B4F-FFBB-43CE-9369-CC60989E4828}"/>
              </a:ext>
            </a:extLst>
          </p:cNvPr>
          <p:cNvSpPr txBox="1"/>
          <p:nvPr/>
        </p:nvSpPr>
        <p:spPr>
          <a:xfrm>
            <a:off x="5367528" y="82296"/>
            <a:ext cx="6601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HRVATSKA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16B8C-F159-45ED-A465-8FC7386FA263}"/>
              </a:ext>
            </a:extLst>
          </p:cNvPr>
          <p:cNvSpPr txBox="1"/>
          <p:nvPr/>
        </p:nvSpPr>
        <p:spPr>
          <a:xfrm>
            <a:off x="472190" y="513183"/>
            <a:ext cx="473989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2019. </a:t>
            </a:r>
            <a:r>
              <a:rPr lang="hr-HR" sz="2200" dirty="0" err="1">
                <a:latin typeface="Arial" panose="020B0604020202020204" pitchFamily="34" charset="0"/>
                <a:cs typeface="Arial" panose="020B0604020202020204" pitchFamily="34" charset="0"/>
              </a:rPr>
              <a:t>Drenčec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u ZG županiji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soja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rujan → 72.3 jedinke/ m2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Pajač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Živković i sur. (2021):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Rapid spread and first massive occurrence of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Halyomorpha halys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(Stål,1855) in agricultural production in Croatia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F1799-BBD8-437E-88F7-393B96542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559" y="2590801"/>
            <a:ext cx="2515497" cy="3353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DB67D-9B9A-4E62-94FA-C8AB2EFCB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2606064"/>
            <a:ext cx="2531109" cy="3338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914DAC-AAC8-4679-99D4-120318CD4D10}"/>
              </a:ext>
            </a:extLst>
          </p:cNvPr>
          <p:cNvSpPr txBox="1"/>
          <p:nvPr/>
        </p:nvSpPr>
        <p:spPr>
          <a:xfrm>
            <a:off x="7264402" y="1036403"/>
            <a:ext cx="4171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2022. VP županija → paprika</a:t>
            </a:r>
          </a:p>
          <a:p>
            <a:pPr lvl="1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OB županija → lijeska</a:t>
            </a:r>
          </a:p>
          <a:p>
            <a:pPr lvl="1"/>
            <a:endParaRPr lang="hr-H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793CA-5681-46D1-A016-A8BED79BD7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t="11407" r="9873" b="23259"/>
          <a:stretch/>
        </p:blipFill>
        <p:spPr>
          <a:xfrm>
            <a:off x="8065194" y="2301220"/>
            <a:ext cx="3121149" cy="352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00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D9D28E-8900-48C2-944D-AEA8F696A7D9}"/>
              </a:ext>
            </a:extLst>
          </p:cNvPr>
          <p:cNvSpPr txBox="1"/>
          <p:nvPr/>
        </p:nvSpPr>
        <p:spPr>
          <a:xfrm>
            <a:off x="368252" y="980247"/>
            <a:ext cx="11127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2020. neuobičajene štete na maslini → MP → SD županija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E5DB3E6-D2D7-4ABC-9E16-2936A33F6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7" y="1878200"/>
            <a:ext cx="2660461" cy="354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E16665-0ABC-4429-89FF-D38F36FB7E88}"/>
              </a:ext>
            </a:extLst>
          </p:cNvPr>
          <p:cNvSpPr txBox="1"/>
          <p:nvPr/>
        </p:nvSpPr>
        <p:spPr>
          <a:xfrm>
            <a:off x="5367528" y="82296"/>
            <a:ext cx="2171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MASLINA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4E0486-7ADB-43F9-BC84-E94152326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05" y="1878199"/>
            <a:ext cx="2659265" cy="35456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E6E5C8-CE55-487A-B337-EE22B1A845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43" y="1878199"/>
            <a:ext cx="2659266" cy="35456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6A5A16-3EF4-44A4-B20D-D8B568B890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87" y="1878199"/>
            <a:ext cx="2659265" cy="35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76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C43264-1779-46C0-9D1B-2F2E98A9A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986" y="1862547"/>
            <a:ext cx="5276734" cy="3315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724400-084C-4D43-85AE-F493F51320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b="13184"/>
          <a:stretch/>
        </p:blipFill>
        <p:spPr>
          <a:xfrm>
            <a:off x="979186" y="2779749"/>
            <a:ext cx="3073222" cy="3110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8321D6-B32C-4DCE-89D8-FCDFCBC18085}"/>
              </a:ext>
            </a:extLst>
          </p:cNvPr>
          <p:cNvCxnSpPr>
            <a:cxnSpLocks/>
          </p:cNvCxnSpPr>
          <p:nvPr/>
        </p:nvCxnSpPr>
        <p:spPr>
          <a:xfrm flipH="1">
            <a:off x="3623942" y="3782709"/>
            <a:ext cx="2177422" cy="50486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9055CA2-AEEC-45B3-AEC6-9B1687AC8C88}"/>
              </a:ext>
            </a:extLst>
          </p:cNvPr>
          <p:cNvSpPr/>
          <p:nvPr/>
        </p:nvSpPr>
        <p:spPr>
          <a:xfrm>
            <a:off x="2514526" y="3856225"/>
            <a:ext cx="1092793" cy="11960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CC4B7-36F9-41E1-8339-D0697114D08B}"/>
              </a:ext>
            </a:extLst>
          </p:cNvPr>
          <p:cNvSpPr txBox="1"/>
          <p:nvPr/>
        </p:nvSpPr>
        <p:spPr>
          <a:xfrm>
            <a:off x="7091790" y="1436408"/>
            <a:ext cx="2177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Uzrok </a:t>
            </a:r>
            <a:r>
              <a:rPr lang="hr-HR" sz="2200" i="1" dirty="0">
                <a:latin typeface="Arial" panose="020B0604020202020204" pitchFamily="34" charset="0"/>
                <a:cs typeface="Arial" panose="020B0604020202020204" pitchFamily="34" charset="0"/>
              </a:rPr>
              <a:t>H. halys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3AA339-190A-4609-BFFC-B83790E3008C}"/>
              </a:ext>
            </a:extLst>
          </p:cNvPr>
          <p:cNvSpPr/>
          <p:nvPr/>
        </p:nvSpPr>
        <p:spPr>
          <a:xfrm>
            <a:off x="5480105" y="5052260"/>
            <a:ext cx="5759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deformirani plodovi, vidljivo mjesto uboda- stjenica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1F37DF-412D-4C69-AD4C-D48903E34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86" y="337250"/>
            <a:ext cx="3032426" cy="227431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F8DBCDC-552F-40BF-B60A-E1D14C85E741}"/>
              </a:ext>
            </a:extLst>
          </p:cNvPr>
          <p:cNvSpPr/>
          <p:nvPr/>
        </p:nvSpPr>
        <p:spPr>
          <a:xfrm>
            <a:off x="2431538" y="1269277"/>
            <a:ext cx="1092793" cy="11960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AB0680-F1C1-4E89-A12E-43A304884A7F}"/>
              </a:ext>
            </a:extLst>
          </p:cNvPr>
          <p:cNvCxnSpPr>
            <a:cxnSpLocks/>
          </p:cNvCxnSpPr>
          <p:nvPr/>
        </p:nvCxnSpPr>
        <p:spPr>
          <a:xfrm flipH="1" flipV="1">
            <a:off x="3540953" y="2050381"/>
            <a:ext cx="2260410" cy="170882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063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D2E076-CCDC-4981-9467-24A3C41243EA}"/>
              </a:ext>
            </a:extLst>
          </p:cNvPr>
          <p:cNvSpPr txBox="1"/>
          <p:nvPr/>
        </p:nvSpPr>
        <p:spPr>
          <a:xfrm>
            <a:off x="5128490" y="87128"/>
            <a:ext cx="229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PRAĆENJE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3612A1-5CE3-4BD9-89A5-86E2F3C80081}"/>
              </a:ext>
            </a:extLst>
          </p:cNvPr>
          <p:cNvSpPr txBox="1"/>
          <p:nvPr/>
        </p:nvSpPr>
        <p:spPr>
          <a:xfrm>
            <a:off x="426820" y="548793"/>
            <a:ext cx="78535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Od 2021. CZB, HAPIH → feromonske lovke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C6D70-AF2B-48BC-9D98-A42FF4824BE9}"/>
              </a:ext>
            </a:extLst>
          </p:cNvPr>
          <p:cNvSpPr txBox="1"/>
          <p:nvPr/>
        </p:nvSpPr>
        <p:spPr>
          <a:xfrm>
            <a:off x="97144" y="1206339"/>
            <a:ext cx="10824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maslina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SD županija →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slab ulov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Istra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nije bilo ulova u lovkama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500AED-0F68-40D6-BF0C-7C94E2CC4C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b="7749"/>
          <a:stretch/>
        </p:blipFill>
        <p:spPr>
          <a:xfrm>
            <a:off x="1483360" y="2672164"/>
            <a:ext cx="2744456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1504C4-4273-4FB2-9B4E-C1694F806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90" y="2618824"/>
            <a:ext cx="2660957" cy="323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8782E7-3F76-46D3-A779-8C7B507C1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288" y="2122360"/>
            <a:ext cx="2934352" cy="391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28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D986E3-FE85-45BC-B251-852D55E0260E}"/>
              </a:ext>
            </a:extLst>
          </p:cNvPr>
          <p:cNvSpPr txBox="1"/>
          <p:nvPr/>
        </p:nvSpPr>
        <p:spPr>
          <a:xfrm>
            <a:off x="4914900" y="114300"/>
            <a:ext cx="2362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SUZBIJANJE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BA848E-499B-45EC-8240-BA561B2FD944}"/>
              </a:ext>
            </a:extLst>
          </p:cNvPr>
          <p:cNvSpPr/>
          <p:nvPr/>
        </p:nvSpPr>
        <p:spPr>
          <a:xfrm>
            <a:off x="550544" y="664368"/>
            <a:ext cx="1137729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kemijsko suzbijanje teško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polifagnost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, prilagodljivost na nove uvjete, visoki reprodukcijski potencijal, dobra pokretljivost štetnika → imago leti do 110 km dnevno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 HR nema registriranih SZB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Slovenija-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Mospilan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20 SG (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acetamiprid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)- maslina </a:t>
            </a:r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insekticidi →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piretroidi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neonikotinoidi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7-10 dana, slabo rezidualno djelovanje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SAD → zamijećena rezistentnost na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piretroide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, negativan utjecaj na korisnu floru i oprašivače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atract</a:t>
            </a: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kill</a:t>
            </a: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→ dobri rezultati, plantaže jabuka, SAD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ACEA42D-067D-45CA-A1A4-E7205DA142EC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550544" y="3919833"/>
            <a:ext cx="11090912" cy="183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hr-H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hr-HR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insect-proof</a:t>
            </a:r>
            <a:r>
              <a:rPr lang="hr-H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mreže </a:t>
            </a:r>
            <a:r>
              <a:rPr lang="hr-HR" sz="2200" dirty="0"/>
              <a:t>→ voćnjaci, Italija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biološko suzbijanje</a:t>
            </a:r>
          </a:p>
          <a:p>
            <a:pPr marL="742950" lvl="1" indent="-285750"/>
            <a:r>
              <a:rPr lang="hr-HR" sz="1800" dirty="0"/>
              <a:t>parazitske osice → jajni paraziti</a:t>
            </a:r>
          </a:p>
          <a:p>
            <a:pPr marL="1200150" lvl="2" indent="-285750"/>
            <a:r>
              <a:rPr lang="hr-HR" sz="1400" dirty="0"/>
              <a:t>jajni parazit → 1 osica/ jajno leglo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598713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01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EDC5567E-1AF6-4F93-937F-60698C5E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35" y="986263"/>
            <a:ext cx="1167093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chemeClr val="bg1"/>
                </a:solidFill>
              </a:rPr>
              <a:t>Mramorna stjenica (</a:t>
            </a:r>
            <a:r>
              <a:rPr lang="hr-HR" sz="3200" b="1" i="1" dirty="0">
                <a:solidFill>
                  <a:schemeClr val="bg1"/>
                </a:solidFill>
              </a:rPr>
              <a:t>Halyomorpha halys</a:t>
            </a:r>
            <a:r>
              <a:rPr lang="hr-HR" sz="3200" b="1" dirty="0">
                <a:solidFill>
                  <a:schemeClr val="bg1"/>
                </a:solidFill>
              </a:rPr>
              <a:t>)– potencijalni štetnik masline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4B20AD7-0928-4689-809E-9F90354348D5}"/>
              </a:ext>
            </a:extLst>
          </p:cNvPr>
          <p:cNvSpPr txBox="1">
            <a:spLocks/>
          </p:cNvSpPr>
          <p:nvPr/>
        </p:nvSpPr>
        <p:spPr>
          <a:xfrm>
            <a:off x="1524000" y="3004568"/>
            <a:ext cx="9144000" cy="13445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r-HR" sz="2400" dirty="0"/>
              <a:t>Centar za zaštitu bilja, HAPIH</a:t>
            </a:r>
            <a:br>
              <a:rPr lang="hr-HR" sz="2400" dirty="0"/>
            </a:br>
            <a:r>
              <a:rPr lang="hr-HR" sz="2400" dirty="0"/>
              <a:t>Maja Pintar, Mladen Šimala</a:t>
            </a:r>
            <a:br>
              <a:rPr lang="hr-HR" sz="2000" dirty="0"/>
            </a:br>
            <a:endParaRPr lang="hr-HR" sz="200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2B5486C-9463-4945-85A4-91AFB494EF5B}"/>
              </a:ext>
            </a:extLst>
          </p:cNvPr>
          <p:cNvSpPr txBox="1">
            <a:spLocks/>
          </p:cNvSpPr>
          <p:nvPr/>
        </p:nvSpPr>
        <p:spPr>
          <a:xfrm>
            <a:off x="9161718" y="5871737"/>
            <a:ext cx="2769747" cy="5063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/>
              <a:t>Brač, 29.03.2023.</a:t>
            </a:r>
          </a:p>
        </p:txBody>
      </p:sp>
    </p:spTree>
    <p:extLst>
      <p:ext uri="{BB962C8B-B14F-4D97-AF65-F5344CB8AC3E}">
        <p14:creationId xmlns:p14="http://schemas.microsoft.com/office/powerpoint/2010/main" val="354705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70571C-4468-4F43-BF44-660B72816368}"/>
              </a:ext>
            </a:extLst>
          </p:cNvPr>
          <p:cNvSpPr txBox="1"/>
          <p:nvPr/>
        </p:nvSpPr>
        <p:spPr>
          <a:xfrm>
            <a:off x="2919544" y="293315"/>
            <a:ext cx="6352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Halyomorpha halys- </a:t>
            </a: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mramorna stjenica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1251E-E5B8-46A4-967B-FF5B51613308}"/>
              </a:ext>
            </a:extLst>
          </p:cNvPr>
          <p:cNvSpPr/>
          <p:nvPr/>
        </p:nvSpPr>
        <p:spPr>
          <a:xfrm>
            <a:off x="179091" y="1643896"/>
            <a:ext cx="710867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invazivna vrsta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azijskog porijekla: Japan, Kina, Koreja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Europa → Lichtenstein 2004., Švicarska 2007.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B1EA98-2527-4057-9A15-15489AB905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14110" r="4664" b="6242"/>
          <a:stretch/>
        </p:blipFill>
        <p:spPr>
          <a:xfrm>
            <a:off x="6922008" y="1155089"/>
            <a:ext cx="4658820" cy="2545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8D06AB-11F5-4770-A03C-3CE080741617}"/>
              </a:ext>
            </a:extLst>
          </p:cNvPr>
          <p:cNvSpPr txBox="1"/>
          <p:nvPr/>
        </p:nvSpPr>
        <p:spPr>
          <a:xfrm>
            <a:off x="9808882" y="3485315"/>
            <a:ext cx="8987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1"/>
                </a:solidFill>
              </a:rPr>
              <a:t>Izvor: EPPO GD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9E2225-B20F-4E95-8A5C-7C4E7C565F48}"/>
              </a:ext>
            </a:extLst>
          </p:cNvPr>
          <p:cNvSpPr txBox="1"/>
          <p:nvPr/>
        </p:nvSpPr>
        <p:spPr>
          <a:xfrm>
            <a:off x="179091" y="4690884"/>
            <a:ext cx="10662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Hrvatska: </a:t>
            </a: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2017., Rijeka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(Šapina, I. &amp; Šerić Jelaska, L., 2018)</a:t>
            </a:r>
          </a:p>
        </p:txBody>
      </p:sp>
    </p:spTree>
    <p:extLst>
      <p:ext uri="{BB962C8B-B14F-4D97-AF65-F5344CB8AC3E}">
        <p14:creationId xmlns:p14="http://schemas.microsoft.com/office/powerpoint/2010/main" val="1327490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ACBE9BC-4D46-4510-A0C0-A0ADBA7F6943}"/>
              </a:ext>
            </a:extLst>
          </p:cNvPr>
          <p:cNvSpPr txBox="1">
            <a:spLocks/>
          </p:cNvSpPr>
          <p:nvPr/>
        </p:nvSpPr>
        <p:spPr>
          <a:xfrm>
            <a:off x="1291576" y="988235"/>
            <a:ext cx="7435864" cy="276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polifagna vrsta </a:t>
            </a:r>
            <a:r>
              <a:rPr lang="hr-HR" sz="2400" dirty="0"/>
              <a:t>→ više od 300 vrsta domaćina</a:t>
            </a:r>
          </a:p>
          <a:p>
            <a:pPr marL="285750" indent="-285750"/>
            <a:r>
              <a:rPr lang="hr-HR" sz="2200" dirty="0"/>
              <a:t>drvenasto šumsko i ukrasno bilje </a:t>
            </a:r>
          </a:p>
          <a:p>
            <a:pPr marL="285750" indent="-285750"/>
            <a:r>
              <a:rPr lang="hr-HR" sz="2200" dirty="0"/>
              <a:t>poljoprivreda </a:t>
            </a:r>
          </a:p>
          <a:p>
            <a:pPr marL="742950" lvl="1" indent="-285750"/>
            <a:r>
              <a:rPr lang="hr-HR" sz="2200" dirty="0"/>
              <a:t>povrće → mahunarke, </a:t>
            </a:r>
            <a:r>
              <a:rPr lang="hr-HR" sz="2200" dirty="0" err="1"/>
              <a:t>plodovito</a:t>
            </a:r>
            <a:r>
              <a:rPr lang="hr-HR" sz="2200" dirty="0"/>
              <a:t> povrće</a:t>
            </a:r>
          </a:p>
          <a:p>
            <a:pPr marL="742950" lvl="1" indent="-285750"/>
            <a:r>
              <a:rPr lang="hr-HR" sz="2200" dirty="0" err="1"/>
              <a:t>jezgričavo</a:t>
            </a:r>
            <a:r>
              <a:rPr lang="hr-HR" sz="2200" dirty="0"/>
              <a:t>, </a:t>
            </a:r>
            <a:r>
              <a:rPr lang="hr-HR" sz="2200" dirty="0" err="1"/>
              <a:t>koštičavo</a:t>
            </a:r>
            <a:r>
              <a:rPr lang="hr-HR" sz="2200" dirty="0"/>
              <a:t> i bobičasto voće, kivi </a:t>
            </a:r>
          </a:p>
          <a:p>
            <a:pPr marL="742950" lvl="1" indent="-285750"/>
            <a:r>
              <a:rPr lang="hr-HR" sz="2200" dirty="0"/>
              <a:t>vinova loza</a:t>
            </a:r>
          </a:p>
          <a:p>
            <a:pPr marL="742950" lvl="1" indent="-285750"/>
            <a:r>
              <a:rPr lang="hr-HR" sz="2200" b="1" dirty="0"/>
              <a:t>maslina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D590E-D03F-42F6-93D2-8615DE775CD4}"/>
              </a:ext>
            </a:extLst>
          </p:cNvPr>
          <p:cNvSpPr/>
          <p:nvPr/>
        </p:nvSpPr>
        <p:spPr>
          <a:xfrm>
            <a:off x="1291576" y="4333342"/>
            <a:ext cx="4245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klimatske promjene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izostanak prirodnih neprijatelja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9BFFCC-07D1-4EED-BBA1-E2E24B2834DD}"/>
              </a:ext>
            </a:extLst>
          </p:cNvPr>
          <p:cNvSpPr/>
          <p:nvPr/>
        </p:nvSpPr>
        <p:spPr>
          <a:xfrm>
            <a:off x="5733728" y="4487610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udomaćenje stranih vrsta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2B2F7C-174F-400A-B764-526631500FAA}"/>
              </a:ext>
            </a:extLst>
          </p:cNvPr>
          <p:cNvSpPr/>
          <p:nvPr/>
        </p:nvSpPr>
        <p:spPr>
          <a:xfrm>
            <a:off x="5340672" y="4487610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2223774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54BF0C-9334-4617-8E7F-3E513D6A85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" t="8147" r="64886" b="17779"/>
          <a:stretch/>
        </p:blipFill>
        <p:spPr>
          <a:xfrm>
            <a:off x="3591560" y="712092"/>
            <a:ext cx="3667760" cy="5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4D3976-007B-4F26-BD7E-0FE8BF496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t="15851" r="66309" b="15409"/>
          <a:stretch/>
        </p:blipFill>
        <p:spPr>
          <a:xfrm>
            <a:off x="7466343" y="650686"/>
            <a:ext cx="3547241" cy="508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203CE7-3A2D-4AA6-8494-AFA52D02A4E1}"/>
              </a:ext>
            </a:extLst>
          </p:cNvPr>
          <p:cNvSpPr/>
          <p:nvPr/>
        </p:nvSpPr>
        <p:spPr>
          <a:xfrm>
            <a:off x="294639" y="2175023"/>
            <a:ext cx="3188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maslina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istraživanja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literaturni podatci</a:t>
            </a:r>
          </a:p>
        </p:txBody>
      </p:sp>
    </p:spTree>
    <p:extLst>
      <p:ext uri="{BB962C8B-B14F-4D97-AF65-F5344CB8AC3E}">
        <p14:creationId xmlns:p14="http://schemas.microsoft.com/office/powerpoint/2010/main" val="44895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EEA1F9-B684-43C3-A62B-F9F578681D14}"/>
              </a:ext>
            </a:extLst>
          </p:cNvPr>
          <p:cNvSpPr txBox="1"/>
          <p:nvPr/>
        </p:nvSpPr>
        <p:spPr>
          <a:xfrm>
            <a:off x="3046893" y="162422"/>
            <a:ext cx="528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MORFOLOŠKE KARAKTERISTIKE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7592B-3F30-4525-B811-99EDCCC53F71}"/>
              </a:ext>
            </a:extLst>
          </p:cNvPr>
          <p:cNvSpPr txBox="1"/>
          <p:nvPr/>
        </p:nvSpPr>
        <p:spPr>
          <a:xfrm>
            <a:off x="127344" y="904683"/>
            <a:ext cx="118614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porodica Pentatomidae (štitaste ili smrdljive stjenice)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velike stjenice, širokog tijela u obliku štita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dorzalna strana → smeđe-crvenkaste boje, prošarana tamnim do metalno-zelenkastim točkicama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ventralna strana →svijetlosmeđe, sivkaste boje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E4F2D2-483F-4892-827E-306430F06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768" y="2970384"/>
            <a:ext cx="2573304" cy="3228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4EF00E-0613-44B4-B3BB-89D6E9C7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755" y="2953166"/>
            <a:ext cx="2482773" cy="32624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4A1BB1-AD7A-4B10-8C4C-77578EBEB813}"/>
              </a:ext>
            </a:extLst>
          </p:cNvPr>
          <p:cNvSpPr txBox="1"/>
          <p:nvPr/>
        </p:nvSpPr>
        <p:spPr>
          <a:xfrm>
            <a:off x="4771420" y="5653316"/>
            <a:ext cx="1164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Arial" panose="020B0604020202020204" pitchFamily="34" charset="0"/>
                <a:cs typeface="Arial" panose="020B0604020202020204" pitchFamily="34" charset="0"/>
              </a:rPr>
              <a:t>Foto: D. </a:t>
            </a:r>
            <a:r>
              <a:rPr lang="hr-HR" sz="800" dirty="0" err="1">
                <a:latin typeface="Arial" panose="020B0604020202020204" pitchFamily="34" charset="0"/>
                <a:cs typeface="Arial" panose="020B0604020202020204" pitchFamily="34" charset="0"/>
              </a:rPr>
              <a:t>Shetlar</a:t>
            </a:r>
            <a:endParaRPr lang="hr-H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065E9A-16F9-443C-B45C-EDC0295FE59D}"/>
              </a:ext>
            </a:extLst>
          </p:cNvPr>
          <p:cNvSpPr txBox="1"/>
          <p:nvPr/>
        </p:nvSpPr>
        <p:spPr>
          <a:xfrm>
            <a:off x="7479141" y="5657672"/>
            <a:ext cx="1164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Arial" panose="020B0604020202020204" pitchFamily="34" charset="0"/>
                <a:cs typeface="Arial" panose="020B0604020202020204" pitchFamily="34" charset="0"/>
              </a:rPr>
              <a:t>Foto: D. </a:t>
            </a:r>
            <a:r>
              <a:rPr lang="hr-HR" sz="800" dirty="0" err="1">
                <a:latin typeface="Arial" panose="020B0604020202020204" pitchFamily="34" charset="0"/>
                <a:cs typeface="Arial" panose="020B0604020202020204" pitchFamily="34" charset="0"/>
              </a:rPr>
              <a:t>Shetlar</a:t>
            </a:r>
            <a:endParaRPr lang="hr-H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19ACFD8A-3D8C-4603-9D79-BF5431914E66}"/>
              </a:ext>
            </a:extLst>
          </p:cNvPr>
          <p:cNvSpPr/>
          <p:nvPr/>
        </p:nvSpPr>
        <p:spPr>
          <a:xfrm rot="10800000">
            <a:off x="2822145" y="3143684"/>
            <a:ext cx="449495" cy="2617354"/>
          </a:xfrm>
          <a:prstGeom prst="rightBrace">
            <a:avLst>
              <a:gd name="adj1" fmla="val 8333"/>
              <a:gd name="adj2" fmla="val 509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ECBEA1-6FFE-41D3-9330-14398207AFFD}"/>
              </a:ext>
            </a:extLst>
          </p:cNvPr>
          <p:cNvSpPr txBox="1"/>
          <p:nvPr/>
        </p:nvSpPr>
        <p:spPr>
          <a:xfrm rot="16200000">
            <a:off x="1919579" y="4137987"/>
            <a:ext cx="1137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12-17 mm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587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1363F1-6066-4615-A1FF-94F54816FDEE}"/>
              </a:ext>
            </a:extLst>
          </p:cNvPr>
          <p:cNvSpPr txBox="1"/>
          <p:nvPr/>
        </p:nvSpPr>
        <p:spPr>
          <a:xfrm>
            <a:off x="4112449" y="48776"/>
            <a:ext cx="3771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Razlikovanje od sličnih vrsta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4296D-36C0-4B7F-B5D7-EB888FA763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8" t="3298" r="18215" b="3082"/>
          <a:stretch/>
        </p:blipFill>
        <p:spPr>
          <a:xfrm>
            <a:off x="474695" y="980020"/>
            <a:ext cx="2410582" cy="2383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3B7FAA-E7F1-4272-A48C-29F174CB1A06}"/>
              </a:ext>
            </a:extLst>
          </p:cNvPr>
          <p:cNvSpPr/>
          <p:nvPr/>
        </p:nvSpPr>
        <p:spPr>
          <a:xfrm>
            <a:off x="114136" y="644372"/>
            <a:ext cx="3357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>
                <a:latin typeface="Arial" panose="020B0604020202020204" pitchFamily="34" charset="0"/>
                <a:cs typeface="Arial" panose="020B0604020202020204" pitchFamily="34" charset="0"/>
              </a:rPr>
              <a:t>Halyomorpha halys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(mramorna stjenica</a:t>
            </a:r>
            <a:r>
              <a:rPr lang="hr-HR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89B00-9EBE-4DA9-B604-2F889C454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224" y="1088310"/>
            <a:ext cx="2583884" cy="216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2DC424-2C83-43E1-8111-4CD37A167DBF}"/>
              </a:ext>
            </a:extLst>
          </p:cNvPr>
          <p:cNvSpPr/>
          <p:nvPr/>
        </p:nvSpPr>
        <p:spPr>
          <a:xfrm>
            <a:off x="4015588" y="644372"/>
            <a:ext cx="34090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Rhaphigaster</a:t>
            </a:r>
            <a:r>
              <a:rPr lang="hr-H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nebulosa</a:t>
            </a:r>
            <a:r>
              <a:rPr lang="hr-H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(smrdljivi martin)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F79684-5DD1-45DC-85CA-F43F3750DEF1}"/>
              </a:ext>
            </a:extLst>
          </p:cNvPr>
          <p:cNvSpPr/>
          <p:nvPr/>
        </p:nvSpPr>
        <p:spPr>
          <a:xfrm>
            <a:off x="1866926" y="3567910"/>
            <a:ext cx="8953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hr-H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ticala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→ vrh 4. članka i baza 5. članka svjetliji (žućkasto-bijele boje)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710DB5-8FBA-4F30-9317-E4054C7AD0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" t="6525" r="767" b="6685"/>
          <a:stretch/>
        </p:blipFill>
        <p:spPr>
          <a:xfrm>
            <a:off x="3023283" y="4032138"/>
            <a:ext cx="6490911" cy="2095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E902D-D467-4B40-A0F8-CE236FE9C5D7}"/>
              </a:ext>
            </a:extLst>
          </p:cNvPr>
          <p:cNvSpPr txBox="1"/>
          <p:nvPr/>
        </p:nvSpPr>
        <p:spPr>
          <a:xfrm>
            <a:off x="8482808" y="5836287"/>
            <a:ext cx="17629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Arial" panose="020B0604020202020204" pitchFamily="34" charset="0"/>
                <a:cs typeface="Arial" panose="020B0604020202020204" pitchFamily="34" charset="0"/>
              </a:rPr>
              <a:t>Foto: J.-C. </a:t>
            </a:r>
            <a:r>
              <a:rPr lang="hr-HR" sz="800" dirty="0" err="1">
                <a:latin typeface="Arial" panose="020B0604020202020204" pitchFamily="34" charset="0"/>
                <a:cs typeface="Arial" panose="020B0604020202020204" pitchFamily="34" charset="0"/>
              </a:rPr>
              <a:t>Streito</a:t>
            </a:r>
            <a:endParaRPr lang="hr-H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0842DD-AEF8-4A75-BE87-7EABC978A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9733" y="886191"/>
            <a:ext cx="2583885" cy="25597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C6B3A8-669E-4834-9CCD-F440FF19188D}"/>
              </a:ext>
            </a:extLst>
          </p:cNvPr>
          <p:cNvSpPr/>
          <p:nvPr/>
        </p:nvSpPr>
        <p:spPr>
          <a:xfrm>
            <a:off x="8357021" y="641481"/>
            <a:ext cx="30893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Dolycoris</a:t>
            </a:r>
            <a:r>
              <a:rPr lang="hr-H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baccarum</a:t>
            </a:r>
            <a:r>
              <a:rPr lang="hr-H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(smrdljiva </a:t>
            </a:r>
            <a:r>
              <a:rPr lang="hr-H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greta</a:t>
            </a:r>
            <a:r>
              <a:rPr lang="hr-H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r-H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E97C8C-E15B-42B3-80BF-ACF7B00E6A70}"/>
              </a:ext>
            </a:extLst>
          </p:cNvPr>
          <p:cNvSpPr/>
          <p:nvPr/>
        </p:nvSpPr>
        <p:spPr>
          <a:xfrm>
            <a:off x="9514194" y="1051650"/>
            <a:ext cx="790083" cy="7188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598A52A-B23A-4850-B585-3C405C3882AB}"/>
              </a:ext>
            </a:extLst>
          </p:cNvPr>
          <p:cNvSpPr/>
          <p:nvPr/>
        </p:nvSpPr>
        <p:spPr>
          <a:xfrm>
            <a:off x="6096000" y="1066261"/>
            <a:ext cx="853263" cy="8739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493074-D71B-4814-954F-D584EBD126BC}"/>
              </a:ext>
            </a:extLst>
          </p:cNvPr>
          <p:cNvSpPr/>
          <p:nvPr/>
        </p:nvSpPr>
        <p:spPr>
          <a:xfrm>
            <a:off x="2119200" y="1025469"/>
            <a:ext cx="807499" cy="7377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23456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BF4FA2E-B4F8-4FD4-BE6B-3B69C5383A74}"/>
              </a:ext>
            </a:extLst>
          </p:cNvPr>
          <p:cNvSpPr txBox="1">
            <a:spLocks/>
          </p:cNvSpPr>
          <p:nvPr/>
        </p:nvSpPr>
        <p:spPr>
          <a:xfrm>
            <a:off x="2602976" y="110324"/>
            <a:ext cx="698604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BIOLOGIJA i EKOLOGIJA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650557-3B88-405E-8F94-DBD8C0A25DEE}"/>
              </a:ext>
            </a:extLst>
          </p:cNvPr>
          <p:cNvSpPr/>
          <p:nvPr/>
        </p:nvSpPr>
        <p:spPr>
          <a:xfrm>
            <a:off x="660807" y="901923"/>
            <a:ext cx="113724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6 razvojnih stadija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jaje, 5 stadija ličinki, odrasli stadij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ličinke beskrilne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odrasli dobri letači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EU → 1-2 generacija godišnje (IT 2 generacije)</a:t>
            </a:r>
          </a:p>
          <a:p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prezimljavaju odrasli stadiji u kućama, pukotinama zidova, greda, stabala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proljeće → izlaze van → ishrana → parenje i odlaganje jaja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DDE728-9C63-4701-B01A-29F64483F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9"/>
          <a:stretch/>
        </p:blipFill>
        <p:spPr>
          <a:xfrm>
            <a:off x="1282682" y="4122489"/>
            <a:ext cx="2469254" cy="183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CCA7F-322C-46E8-92B8-BDD3CFDF00F5}"/>
              </a:ext>
            </a:extLst>
          </p:cNvPr>
          <p:cNvSpPr txBox="1"/>
          <p:nvPr/>
        </p:nvSpPr>
        <p:spPr>
          <a:xfrm>
            <a:off x="1282682" y="5740632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" dirty="0">
                <a:latin typeface="Arial" panose="020B0604020202020204" pitchFamily="34" charset="0"/>
                <a:cs typeface="Arial" panose="020B0604020202020204" pitchFamily="34" charset="0"/>
              </a:rPr>
              <a:t>Foto: T. </a:t>
            </a:r>
            <a:r>
              <a:rPr lang="hr-HR" sz="800" dirty="0" err="1">
                <a:latin typeface="Arial" panose="020B0604020202020204" pitchFamily="34" charset="0"/>
                <a:cs typeface="Arial" panose="020B0604020202020204" pitchFamily="34" charset="0"/>
              </a:rPr>
              <a:t>Leskey</a:t>
            </a:r>
            <a:r>
              <a:rPr lang="hr-HR" sz="800" dirty="0">
                <a:latin typeface="Arial" panose="020B0604020202020204" pitchFamily="34" charset="0"/>
                <a:cs typeface="Arial" panose="020B0604020202020204" pitchFamily="34" charset="0"/>
              </a:rPr>
              <a:t>, USDA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B53AA-9929-42C2-BC9C-137A3904D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63" y="3944993"/>
            <a:ext cx="6855790" cy="2188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B8B6AB-A526-4302-A538-54D3754F6DD1}"/>
              </a:ext>
            </a:extLst>
          </p:cNvPr>
          <p:cNvSpPr txBox="1"/>
          <p:nvPr/>
        </p:nvSpPr>
        <p:spPr>
          <a:xfrm>
            <a:off x="4170633" y="5848354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" dirty="0">
                <a:latin typeface="Arial" panose="020B0604020202020204" pitchFamily="34" charset="0"/>
                <a:cs typeface="Arial" panose="020B0604020202020204" pitchFamily="34" charset="0"/>
              </a:rPr>
              <a:t>Foto: T. </a:t>
            </a:r>
            <a:r>
              <a:rPr lang="hr-HR" sz="800" dirty="0" err="1">
                <a:latin typeface="Arial" panose="020B0604020202020204" pitchFamily="34" charset="0"/>
                <a:cs typeface="Arial" panose="020B0604020202020204" pitchFamily="34" charset="0"/>
              </a:rPr>
              <a:t>Leskey</a:t>
            </a:r>
            <a:r>
              <a:rPr lang="hr-HR" sz="800" dirty="0">
                <a:latin typeface="Arial" panose="020B0604020202020204" pitchFamily="34" charset="0"/>
                <a:cs typeface="Arial" panose="020B0604020202020204" pitchFamily="34" charset="0"/>
              </a:rPr>
              <a:t>, USDA</a:t>
            </a:r>
          </a:p>
        </p:txBody>
      </p:sp>
    </p:spTree>
    <p:extLst>
      <p:ext uri="{BB962C8B-B14F-4D97-AF65-F5344CB8AC3E}">
        <p14:creationId xmlns:p14="http://schemas.microsoft.com/office/powerpoint/2010/main" val="744308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8FA82C-380D-437A-BC12-2A8B423708E8}"/>
              </a:ext>
            </a:extLst>
          </p:cNvPr>
          <p:cNvSpPr txBox="1">
            <a:spLocks/>
          </p:cNvSpPr>
          <p:nvPr/>
        </p:nvSpPr>
        <p:spPr>
          <a:xfrm>
            <a:off x="590532" y="773764"/>
            <a:ext cx="9370109" cy="12549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r-HR" sz="2200" dirty="0"/>
              <a:t>ličinke → ishrana na licu lišća</a:t>
            </a:r>
          </a:p>
          <a:p>
            <a:pPr>
              <a:lnSpc>
                <a:spcPct val="100000"/>
              </a:lnSpc>
            </a:pPr>
            <a:r>
              <a:rPr lang="hr-HR" sz="2200" dirty="0"/>
              <a:t>odrasli → ishrana na izbojcima, pupovima, plodovima</a:t>
            </a:r>
          </a:p>
          <a:p>
            <a:pPr lvl="1">
              <a:lnSpc>
                <a:spcPct val="100000"/>
              </a:lnSpc>
            </a:pPr>
            <a:r>
              <a:rPr lang="hr-HR" sz="2200" dirty="0"/>
              <a:t>sočne podove, </a:t>
            </a:r>
            <a:r>
              <a:rPr lang="hr-HR" sz="2200" dirty="0" err="1"/>
              <a:t>koštićavo</a:t>
            </a:r>
            <a:r>
              <a:rPr lang="hr-HR" sz="2200" dirty="0"/>
              <a:t> i </a:t>
            </a:r>
            <a:r>
              <a:rPr lang="hr-HR" sz="2200" dirty="0" err="1"/>
              <a:t>jezgričavo</a:t>
            </a:r>
            <a:r>
              <a:rPr lang="hr-HR" sz="2200" dirty="0"/>
              <a:t> voće i </a:t>
            </a:r>
            <a:r>
              <a:rPr lang="hr-HR" sz="2200" dirty="0" err="1"/>
              <a:t>plodovito</a:t>
            </a:r>
            <a:r>
              <a:rPr lang="hr-HR" sz="2200" dirty="0"/>
              <a:t> povrće</a:t>
            </a:r>
          </a:p>
          <a:p>
            <a:pPr lvl="1">
              <a:lnSpc>
                <a:spcPct val="100000"/>
              </a:lnSpc>
            </a:pPr>
            <a:endParaRPr lang="hr-HR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C75754-D5BF-4D2F-A55A-D3D62D8B21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t="36352" r="31055" b="28022"/>
          <a:stretch/>
        </p:blipFill>
        <p:spPr>
          <a:xfrm>
            <a:off x="747942" y="2370799"/>
            <a:ext cx="3055681" cy="301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B65EF6-9F3F-4AD7-B837-73B0CABC1426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46" r="14517" b="17960"/>
          <a:stretch/>
        </p:blipFill>
        <p:spPr bwMode="auto">
          <a:xfrm>
            <a:off x="4714835" y="2480563"/>
            <a:ext cx="2851176" cy="2791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70200-156B-496D-84BE-770F701B5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224" y="2448301"/>
            <a:ext cx="2966834" cy="28564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7444F8-39D2-4060-B622-B6328F201554}"/>
              </a:ext>
            </a:extLst>
          </p:cNvPr>
          <p:cNvSpPr txBox="1"/>
          <p:nvPr/>
        </p:nvSpPr>
        <p:spPr>
          <a:xfrm>
            <a:off x="5666856" y="79776"/>
            <a:ext cx="14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ŠTETE</a:t>
            </a:r>
          </a:p>
        </p:txBody>
      </p:sp>
    </p:spTree>
    <p:extLst>
      <p:ext uri="{BB962C8B-B14F-4D97-AF65-F5344CB8AC3E}">
        <p14:creationId xmlns:p14="http://schemas.microsoft.com/office/powerpoint/2010/main" val="381353731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4831</TotalTime>
  <Words>1466</Words>
  <Application>Microsoft Office PowerPoint</Application>
  <PresentationFormat>Widescreen</PresentationFormat>
  <Paragraphs>164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2_Office Theme</vt:lpstr>
      <vt:lpstr>3_Custom Design</vt:lpstr>
      <vt:lpstr>5_Custom Design</vt:lpstr>
      <vt:lpstr>6_Custom Design</vt:lpstr>
      <vt:lpstr>PowerPoint Presentation</vt:lpstr>
      <vt:lpstr>Mramorna stjenica (Halyomorpha halys)– potencijalni štetnik masline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HCPHS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Kristina Gršić</dc:creator>
  <cp:lastModifiedBy>Maja Pintar</cp:lastModifiedBy>
  <cp:revision>382</cp:revision>
  <dcterms:created xsi:type="dcterms:W3CDTF">2019-05-23T07:03:29Z</dcterms:created>
  <dcterms:modified xsi:type="dcterms:W3CDTF">2023-03-28T12:55:54Z</dcterms:modified>
</cp:coreProperties>
</file>